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6"/>
  </p:notesMasterIdLst>
  <p:sldIdLst>
    <p:sldId id="256" r:id="rId2"/>
    <p:sldId id="258" r:id="rId3"/>
    <p:sldId id="282" r:id="rId4"/>
    <p:sldId id="263" r:id="rId5"/>
    <p:sldId id="273" r:id="rId6"/>
    <p:sldId id="272" r:id="rId7"/>
    <p:sldId id="287" r:id="rId8"/>
    <p:sldId id="261" r:id="rId9"/>
    <p:sldId id="260" r:id="rId10"/>
    <p:sldId id="259" r:id="rId11"/>
    <p:sldId id="266" r:id="rId12"/>
    <p:sldId id="298" r:id="rId13"/>
    <p:sldId id="288" r:id="rId14"/>
    <p:sldId id="275" r:id="rId15"/>
    <p:sldId id="274" r:id="rId16"/>
    <p:sldId id="289" r:id="rId17"/>
    <p:sldId id="290" r:id="rId18"/>
    <p:sldId id="291" r:id="rId19"/>
    <p:sldId id="283" r:id="rId20"/>
    <p:sldId id="300" r:id="rId21"/>
    <p:sldId id="301" r:id="rId22"/>
    <p:sldId id="302" r:id="rId23"/>
    <p:sldId id="303" r:id="rId24"/>
    <p:sldId id="293" r:id="rId25"/>
    <p:sldId id="294" r:id="rId26"/>
    <p:sldId id="295" r:id="rId27"/>
    <p:sldId id="269" r:id="rId28"/>
    <p:sldId id="304" r:id="rId29"/>
    <p:sldId id="296" r:id="rId30"/>
    <p:sldId id="305" r:id="rId31"/>
    <p:sldId id="297" r:id="rId32"/>
    <p:sldId id="270" r:id="rId33"/>
    <p:sldId id="265" r:id="rId34"/>
    <p:sldId id="299"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1334" y="6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0B0672-1B94-4A60-842A-DF9F0BF0CC8B}" type="datetimeFigureOut">
              <a:rPr lang="en-IN" smtClean="0"/>
              <a:t>08-04-2023</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747B17-79FE-4478-A310-1A2505B9FEF6}" type="slidenum">
              <a:rPr lang="en-IN" smtClean="0"/>
              <a:t>‹#›</a:t>
            </a:fld>
            <a:endParaRPr lang="en-IN"/>
          </a:p>
        </p:txBody>
      </p:sp>
    </p:spTree>
    <p:extLst>
      <p:ext uri="{BB962C8B-B14F-4D97-AF65-F5344CB8AC3E}">
        <p14:creationId xmlns:p14="http://schemas.microsoft.com/office/powerpoint/2010/main" val="38662763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F413E1E-C0B8-42BB-B3DF-AF101699ABC0}" type="datetime1">
              <a:rPr lang="en-IN" smtClean="0"/>
              <a:t>08-04-2023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518413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2862DF-EE3A-4016-8048-F5987F39AF92}" type="datetime1">
              <a:rPr lang="en-IN" smtClean="0"/>
              <a:t>08-04-2023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3518232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D985DE-1CE7-448D-B6B1-D24798A54EC2}" type="datetime1">
              <a:rPr lang="en-IN" smtClean="0"/>
              <a:t>08-04-2023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1319139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D22DAB-7094-45B8-85D5-D3661D95DC5B}" type="datetime1">
              <a:rPr lang="en-IN" smtClean="0"/>
              <a:t>08-04-2023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3376643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E04FD5-78CE-41EC-A6B3-EF4AEB480BBC}" type="datetime1">
              <a:rPr lang="en-IN" smtClean="0"/>
              <a:t>08-04-2023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2123058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31333A-BE4E-400F-A4CA-D41FE49C0AF3}" type="datetime1">
              <a:rPr lang="en-IN" smtClean="0"/>
              <a:t>08-04-2023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685019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A8480F4-017A-4C1F-A28C-40BA672543BC}" type="datetime1">
              <a:rPr lang="en-IN" smtClean="0"/>
              <a:t>08-04-2023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4291154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C754546-14BA-4044-BB86-079C670A4630}" type="datetime1">
              <a:rPr lang="en-IN" smtClean="0"/>
              <a:t>08-04-2023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1431640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570F5-3E6E-4EC8-A936-EEBE2A3C996B}" type="datetime1">
              <a:rPr lang="en-IN" smtClean="0"/>
              <a:t>08-04-2023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2271282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D07454-F2FE-43D6-B9C6-10AC861791CE}" type="datetime1">
              <a:rPr lang="en-IN" smtClean="0"/>
              <a:t>08-04-2023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884462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6CD4FC3-D5A8-4EF5-B5C4-3704EAC82C58}" type="datetime1">
              <a:rPr lang="en-IN" smtClean="0"/>
              <a:t>08-04-2023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3FF152-60F5-4862-82F9-1190556AA56F}" type="slidenum">
              <a:rPr lang="en-IN" smtClean="0"/>
              <a:t>‹#›</a:t>
            </a:fld>
            <a:endParaRPr lang="en-IN"/>
          </a:p>
        </p:txBody>
      </p:sp>
    </p:spTree>
    <p:extLst>
      <p:ext uri="{BB962C8B-B14F-4D97-AF65-F5344CB8AC3E}">
        <p14:creationId xmlns:p14="http://schemas.microsoft.com/office/powerpoint/2010/main" val="272760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13C924-6359-49B9-9C33-86D2C3D15BE7}" type="datetime1">
              <a:rPr lang="en-IN" smtClean="0"/>
              <a:t>08-04-2023</a:t>
            </a:fld>
            <a:endParaRPr lang="en-IN"/>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3FF152-60F5-4862-82F9-1190556AA56F}" type="slidenum">
              <a:rPr lang="en-IN" smtClean="0"/>
              <a:t>‹#›</a:t>
            </a:fld>
            <a:endParaRPr lang="en-IN"/>
          </a:p>
        </p:txBody>
      </p:sp>
    </p:spTree>
    <p:extLst>
      <p:ext uri="{BB962C8B-B14F-4D97-AF65-F5344CB8AC3E}">
        <p14:creationId xmlns:p14="http://schemas.microsoft.com/office/powerpoint/2010/main" val="28879846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017383E-C6FC-49E7-A521-82BA6750D5ED}"/>
              </a:ext>
            </a:extLst>
          </p:cNvPr>
          <p:cNvPicPr>
            <a:picLocks noChangeAspect="1"/>
          </p:cNvPicPr>
          <p:nvPr/>
        </p:nvPicPr>
        <p:blipFill>
          <a:blip r:embed="rId2"/>
          <a:stretch>
            <a:fillRect/>
          </a:stretch>
        </p:blipFill>
        <p:spPr>
          <a:xfrm>
            <a:off x="108244" y="128368"/>
            <a:ext cx="1452640" cy="1455124"/>
          </a:xfrm>
          <a:prstGeom prst="rect">
            <a:avLst/>
          </a:prstGeom>
        </p:spPr>
      </p:pic>
      <p:pic>
        <p:nvPicPr>
          <p:cNvPr id="1032" name="Picture 8" descr="Anna University - Wikipedia">
            <a:extLst>
              <a:ext uri="{FF2B5EF4-FFF2-40B4-BE49-F238E27FC236}">
                <a16:creationId xmlns:a16="http://schemas.microsoft.com/office/drawing/2014/main" id="{D6A094F9-77C3-45C3-9A48-8D52C03CE8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3116" y="196048"/>
            <a:ext cx="1306884" cy="138744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036F5FA9-0A71-48B8-AEAE-E35B120A096B}"/>
              </a:ext>
            </a:extLst>
          </p:cNvPr>
          <p:cNvSpPr txBox="1"/>
          <p:nvPr/>
        </p:nvSpPr>
        <p:spPr>
          <a:xfrm>
            <a:off x="1246551" y="1800692"/>
            <a:ext cx="6650898" cy="430887"/>
          </a:xfrm>
          <a:prstGeom prst="rect">
            <a:avLst/>
          </a:prstGeom>
          <a:noFill/>
        </p:spPr>
        <p:txBody>
          <a:bodyPr wrap="square">
            <a:spAutoFit/>
          </a:bodyPr>
          <a:lstStyle/>
          <a:p>
            <a:r>
              <a:rPr lang="en-US" sz="2200" b="1" dirty="0">
                <a:solidFill>
                  <a:srgbClr val="C00000"/>
                </a:solidFill>
                <a:latin typeface="Times New Roman" panose="02020603050405020304" pitchFamily="18" charset="0"/>
              </a:rPr>
              <a:t>Department of Computer Science and Engineering </a:t>
            </a:r>
            <a:endParaRPr lang="en-IN" sz="2200" b="1" dirty="0">
              <a:solidFill>
                <a:srgbClr val="C00000"/>
              </a:solidFill>
            </a:endParaRPr>
          </a:p>
        </p:txBody>
      </p:sp>
      <p:pic>
        <p:nvPicPr>
          <p:cNvPr id="5" name="Picture 4">
            <a:extLst>
              <a:ext uri="{FF2B5EF4-FFF2-40B4-BE49-F238E27FC236}">
                <a16:creationId xmlns:a16="http://schemas.microsoft.com/office/drawing/2014/main" id="{17ACA5B2-7494-70D8-175E-1A0009147C93}"/>
              </a:ext>
            </a:extLst>
          </p:cNvPr>
          <p:cNvPicPr>
            <a:picLocks noChangeAspect="1"/>
          </p:cNvPicPr>
          <p:nvPr/>
        </p:nvPicPr>
        <p:blipFill>
          <a:blip r:embed="rId4"/>
          <a:stretch>
            <a:fillRect/>
          </a:stretch>
        </p:blipFill>
        <p:spPr>
          <a:xfrm>
            <a:off x="1297351" y="128368"/>
            <a:ext cx="6285765" cy="1522578"/>
          </a:xfrm>
          <a:prstGeom prst="rect">
            <a:avLst/>
          </a:prstGeom>
        </p:spPr>
      </p:pic>
      <p:sp>
        <p:nvSpPr>
          <p:cNvPr id="6" name="Date Placeholder 5">
            <a:extLst>
              <a:ext uri="{FF2B5EF4-FFF2-40B4-BE49-F238E27FC236}">
                <a16:creationId xmlns:a16="http://schemas.microsoft.com/office/drawing/2014/main" id="{EB3F79D1-0796-072A-CD75-B8086F0F9250}"/>
              </a:ext>
            </a:extLst>
          </p:cNvPr>
          <p:cNvSpPr>
            <a:spLocks noGrp="1"/>
          </p:cNvSpPr>
          <p:nvPr>
            <p:ph type="dt" sz="half" idx="10"/>
          </p:nvPr>
        </p:nvSpPr>
        <p:spPr/>
        <p:txBody>
          <a:bodyPr/>
          <a:lstStyle/>
          <a:p>
            <a:r>
              <a:rPr lang="en-IN" dirty="0"/>
              <a:t>10-04-2023</a:t>
            </a:r>
          </a:p>
        </p:txBody>
      </p:sp>
      <p:sp>
        <p:nvSpPr>
          <p:cNvPr id="14" name="TextBox 13">
            <a:extLst>
              <a:ext uri="{FF2B5EF4-FFF2-40B4-BE49-F238E27FC236}">
                <a16:creationId xmlns:a16="http://schemas.microsoft.com/office/drawing/2014/main" id="{E2AB4079-B959-438A-8887-B4E86C814C3D}"/>
              </a:ext>
            </a:extLst>
          </p:cNvPr>
          <p:cNvSpPr txBox="1"/>
          <p:nvPr/>
        </p:nvSpPr>
        <p:spPr>
          <a:xfrm>
            <a:off x="500214" y="2274889"/>
            <a:ext cx="8143572" cy="954107"/>
          </a:xfrm>
          <a:prstGeom prst="rect">
            <a:avLst/>
          </a:prstGeom>
          <a:noFill/>
        </p:spPr>
        <p:txBody>
          <a:bodyPr wrap="square" rtlCol="0">
            <a:spAutoFit/>
          </a:bodyPr>
          <a:lstStyle/>
          <a:p>
            <a:pPr algn="ctr"/>
            <a:r>
              <a:rPr lang="en-IN" sz="2800" b="1" dirty="0">
                <a:latin typeface="Times New Roman" panose="02020603050405020304" pitchFamily="18" charset="0"/>
                <a:cs typeface="Times New Roman" panose="02020603050405020304" pitchFamily="18" charset="0"/>
              </a:rPr>
              <a:t>BLOCKCHAIN BASED SECURE DATA TRANSFER IN CLOUD STORAGE</a:t>
            </a:r>
          </a:p>
        </p:txBody>
      </p:sp>
      <p:sp>
        <p:nvSpPr>
          <p:cNvPr id="15" name="TextBox 14">
            <a:extLst>
              <a:ext uri="{FF2B5EF4-FFF2-40B4-BE49-F238E27FC236}">
                <a16:creationId xmlns:a16="http://schemas.microsoft.com/office/drawing/2014/main" id="{0B14CB2B-BA40-B9F9-16FA-AA5B5E13E8EA}"/>
              </a:ext>
            </a:extLst>
          </p:cNvPr>
          <p:cNvSpPr txBox="1"/>
          <p:nvPr/>
        </p:nvSpPr>
        <p:spPr>
          <a:xfrm>
            <a:off x="2070447" y="3548418"/>
            <a:ext cx="5259977" cy="1292662"/>
          </a:xfrm>
          <a:prstGeom prst="rect">
            <a:avLst/>
          </a:prstGeom>
          <a:noFill/>
        </p:spPr>
        <p:txBody>
          <a:bodyPr wrap="square" rtlCol="0">
            <a:spAutoFit/>
          </a:bodyPr>
          <a:lstStyle/>
          <a:p>
            <a:pPr algn="ctr"/>
            <a:r>
              <a:rPr lang="en-IN" sz="2000" b="1" dirty="0">
                <a:latin typeface="Times New Roman" panose="02020603050405020304" pitchFamily="18" charset="0"/>
                <a:cs typeface="Times New Roman" panose="02020603050405020304" pitchFamily="18" charset="0"/>
              </a:rPr>
              <a:t>ABITHA U                           [211419104004]</a:t>
            </a:r>
          </a:p>
          <a:p>
            <a:pPr algn="ctr"/>
            <a:r>
              <a:rPr lang="en-IN" sz="2000" b="1" dirty="0">
                <a:latin typeface="Times New Roman" panose="02020603050405020304" pitchFamily="18" charset="0"/>
                <a:cs typeface="Times New Roman" panose="02020603050405020304" pitchFamily="18" charset="0"/>
              </a:rPr>
              <a:t>KAVIASREE S                    [211419104129]</a:t>
            </a:r>
          </a:p>
          <a:p>
            <a:pPr algn="ctr"/>
            <a:r>
              <a:rPr lang="en-IN" sz="2000" b="1" dirty="0">
                <a:latin typeface="Times New Roman" panose="02020603050405020304" pitchFamily="18" charset="0"/>
                <a:cs typeface="Times New Roman" panose="02020603050405020304" pitchFamily="18" charset="0"/>
              </a:rPr>
              <a:t>PHOOJA SHREE R            [211419104189]</a:t>
            </a:r>
          </a:p>
          <a:p>
            <a:pPr algn="ctr"/>
            <a:endParaRPr lang="en-IN" b="1"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1330EC8A-088B-458F-9182-920EE3139846}"/>
              </a:ext>
            </a:extLst>
          </p:cNvPr>
          <p:cNvSpPr txBox="1"/>
          <p:nvPr/>
        </p:nvSpPr>
        <p:spPr>
          <a:xfrm>
            <a:off x="378534" y="5179783"/>
            <a:ext cx="3938725" cy="707886"/>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Guide Name</a:t>
            </a:r>
          </a:p>
          <a:p>
            <a:r>
              <a:rPr lang="en-IN" sz="2000" b="1" dirty="0" err="1">
                <a:latin typeface="Times New Roman" panose="02020603050405020304" pitchFamily="18" charset="0"/>
                <a:cs typeface="Times New Roman" panose="02020603050405020304" pitchFamily="18" charset="0"/>
              </a:rPr>
              <a:t>Dr.</a:t>
            </a:r>
            <a:r>
              <a:rPr lang="en-IN" sz="2000" b="1" dirty="0">
                <a:latin typeface="Times New Roman" panose="02020603050405020304" pitchFamily="18" charset="0"/>
                <a:cs typeface="Times New Roman" panose="02020603050405020304" pitchFamily="18" charset="0"/>
              </a:rPr>
              <a:t> K. </a:t>
            </a:r>
            <a:r>
              <a:rPr lang="en-IN" sz="2000" b="1" dirty="0" err="1">
                <a:latin typeface="Times New Roman" panose="02020603050405020304" pitchFamily="18" charset="0"/>
                <a:cs typeface="Times New Roman" panose="02020603050405020304" pitchFamily="18" charset="0"/>
              </a:rPr>
              <a:t>Sangeetha</a:t>
            </a:r>
            <a:r>
              <a:rPr lang="en-IN" sz="2000" b="1" dirty="0">
                <a:latin typeface="Times New Roman" panose="02020603050405020304" pitchFamily="18" charset="0"/>
                <a:cs typeface="Times New Roman" panose="02020603050405020304" pitchFamily="18" charset="0"/>
              </a:rPr>
              <a:t>, M.E., Ph.D.,</a:t>
            </a:r>
            <a:r>
              <a:rPr lang="en-US" sz="2000" b="1" dirty="0">
                <a:latin typeface="Times New Roman" panose="02020603050405020304" pitchFamily="18" charset="0"/>
                <a:cs typeface="Times New Roman" panose="02020603050405020304" pitchFamily="18" charset="0"/>
              </a:rPr>
              <a:t>	</a:t>
            </a:r>
            <a:endParaRPr lang="en-IN" sz="2000" b="1" dirty="0">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8DA7E15F-5577-E472-5EEB-C46481EAA666}"/>
              </a:ext>
            </a:extLst>
          </p:cNvPr>
          <p:cNvSpPr txBox="1"/>
          <p:nvPr/>
        </p:nvSpPr>
        <p:spPr>
          <a:xfrm>
            <a:off x="4700435" y="5177966"/>
            <a:ext cx="4256323" cy="1015663"/>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Coordinator Name </a:t>
            </a:r>
          </a:p>
          <a:p>
            <a:r>
              <a:rPr lang="en-US" sz="2000" b="1" dirty="0">
                <a:latin typeface="Times New Roman" panose="02020603050405020304" pitchFamily="18" charset="0"/>
                <a:cs typeface="Times New Roman" panose="02020603050405020304" pitchFamily="18" charset="0"/>
              </a:rPr>
              <a:t>Dr. </a:t>
            </a:r>
            <a:r>
              <a:rPr lang="en-US" sz="2000" b="1" dirty="0" err="1">
                <a:latin typeface="Times New Roman" panose="02020603050405020304" pitchFamily="18" charset="0"/>
                <a:cs typeface="Times New Roman" panose="02020603050405020304" pitchFamily="18" charset="0"/>
              </a:rPr>
              <a:t>Kavitha</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Subramani</a:t>
            </a:r>
            <a:r>
              <a:rPr lang="en-US" sz="2000" b="1" dirty="0">
                <a:latin typeface="Times New Roman" panose="02020603050405020304" pitchFamily="18" charset="0"/>
                <a:cs typeface="Times New Roman" panose="02020603050405020304" pitchFamily="18" charset="0"/>
              </a:rPr>
              <a:t>, M.E., Ph.D., </a:t>
            </a:r>
          </a:p>
          <a:p>
            <a:endParaRPr lang="en-IN" sz="2000" b="1" dirty="0">
              <a:latin typeface="Times New Roman" panose="02020603050405020304" pitchFamily="18" charset="0"/>
              <a:cs typeface="Times New Roman" panose="02020603050405020304" pitchFamily="18" charset="0"/>
            </a:endParaRPr>
          </a:p>
        </p:txBody>
      </p:sp>
      <p:sp>
        <p:nvSpPr>
          <p:cNvPr id="20" name="Slide Number Placeholder 3">
            <a:extLst>
              <a:ext uri="{FF2B5EF4-FFF2-40B4-BE49-F238E27FC236}">
                <a16:creationId xmlns:a16="http://schemas.microsoft.com/office/drawing/2014/main" id="{4D0D27F3-A695-E40C-B83C-8D83510D94B2}"/>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IN"/>
              <a:t>1</a:t>
            </a:r>
            <a:endParaRPr lang="en-IN" dirty="0"/>
          </a:p>
        </p:txBody>
      </p:sp>
    </p:spTree>
    <p:extLst>
      <p:ext uri="{BB962C8B-B14F-4D97-AF65-F5344CB8AC3E}">
        <p14:creationId xmlns:p14="http://schemas.microsoft.com/office/powerpoint/2010/main" val="989993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latin typeface="Times New Roman" panose="02020603050405020304" pitchFamily="18" charset="0"/>
                <a:cs typeface="Times New Roman" panose="02020603050405020304" pitchFamily="18" charset="0"/>
              </a:rPr>
              <a:t>Methodology used</a:t>
            </a:r>
            <a:endParaRPr lang="en-IN" sz="36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94A57625-FE0C-C9D0-9B64-51C30486E5E1}"/>
              </a:ext>
            </a:extLst>
          </p:cNvPr>
          <p:cNvSpPr>
            <a:spLocks noGrp="1"/>
          </p:cNvSpPr>
          <p:nvPr>
            <p:ph type="dt" sz="half" idx="10"/>
          </p:nvPr>
        </p:nvSpPr>
        <p:spPr/>
        <p:txBody>
          <a:bodyPr/>
          <a:lstStyle/>
          <a:p>
            <a:r>
              <a:rPr lang="en-IN" dirty="0"/>
              <a:t>10-04-2023</a:t>
            </a:r>
          </a:p>
        </p:txBody>
      </p:sp>
      <p:sp>
        <p:nvSpPr>
          <p:cNvPr id="4" name="Slide Number Placeholder 3">
            <a:extLst>
              <a:ext uri="{FF2B5EF4-FFF2-40B4-BE49-F238E27FC236}">
                <a16:creationId xmlns:a16="http://schemas.microsoft.com/office/drawing/2014/main" id="{2C207A7E-3D82-3EF5-FA41-02841985E0D6}"/>
              </a:ext>
            </a:extLst>
          </p:cNvPr>
          <p:cNvSpPr>
            <a:spLocks noGrp="1"/>
          </p:cNvSpPr>
          <p:nvPr>
            <p:ph type="sldNum" sz="quarter" idx="12"/>
          </p:nvPr>
        </p:nvSpPr>
        <p:spPr/>
        <p:txBody>
          <a:bodyPr/>
          <a:lstStyle/>
          <a:p>
            <a:fld id="{9D3FF152-60F5-4862-82F9-1190556AA56F}" type="slidenum">
              <a:rPr lang="en-IN" smtClean="0"/>
              <a:t>10</a:t>
            </a:fld>
            <a:endParaRPr lang="en-IN"/>
          </a:p>
        </p:txBody>
      </p:sp>
      <p:sp>
        <p:nvSpPr>
          <p:cNvPr id="5" name="Rectangle 4"/>
          <p:cNvSpPr/>
          <p:nvPr/>
        </p:nvSpPr>
        <p:spPr>
          <a:xfrm>
            <a:off x="1010194" y="1258024"/>
            <a:ext cx="6975566" cy="2308324"/>
          </a:xfrm>
          <a:prstGeom prst="rect">
            <a:avLst/>
          </a:prstGeom>
        </p:spPr>
        <p:txBody>
          <a:bodyPr wrap="square">
            <a:spAutoFit/>
          </a:bodyPr>
          <a:lstStyle/>
          <a:p>
            <a:pPr>
              <a:lnSpc>
                <a:spcPct val="150000"/>
              </a:lnSpc>
            </a:pPr>
            <a:r>
              <a:rPr lang="en-IN" sz="2400" b="1" dirty="0" smtClean="0">
                <a:latin typeface="Times New Roman" pitchFamily="18" charset="0"/>
                <a:cs typeface="Times New Roman" pitchFamily="18" charset="0"/>
              </a:rPr>
              <a:t>Algorithms Used:</a:t>
            </a:r>
          </a:p>
          <a:p>
            <a:pPr marL="914400" lvl="1" indent="-457200">
              <a:lnSpc>
                <a:spcPct val="150000"/>
              </a:lnSpc>
              <a:buFont typeface="Wingdings" panose="05000000000000000000" pitchFamily="2" charset="2"/>
              <a:buChar char="Ø"/>
            </a:pPr>
            <a:r>
              <a:rPr lang="en-IN" sz="2400" dirty="0" smtClean="0">
                <a:latin typeface="Times New Roman" pitchFamily="18" charset="0"/>
                <a:cs typeface="Times New Roman" pitchFamily="18" charset="0"/>
              </a:rPr>
              <a:t>Advanced </a:t>
            </a:r>
            <a:r>
              <a:rPr lang="en-IN" sz="2400" dirty="0">
                <a:latin typeface="Times New Roman" pitchFamily="18" charset="0"/>
                <a:cs typeface="Times New Roman" pitchFamily="18" charset="0"/>
              </a:rPr>
              <a:t>Encryption Standard (AES) </a:t>
            </a:r>
            <a:r>
              <a:rPr lang="en-IN" sz="2400" dirty="0" smtClean="0">
                <a:latin typeface="Times New Roman" pitchFamily="18" charset="0"/>
                <a:cs typeface="Times New Roman" pitchFamily="18" charset="0"/>
              </a:rPr>
              <a:t>Algorithm</a:t>
            </a:r>
            <a:endParaRPr lang="en-IN" sz="2400" dirty="0">
              <a:latin typeface="Times New Roman" pitchFamily="18" charset="0"/>
              <a:cs typeface="Times New Roman" pitchFamily="18" charset="0"/>
            </a:endParaRPr>
          </a:p>
          <a:p>
            <a:pPr marL="914400" lvl="1" indent="-457200">
              <a:lnSpc>
                <a:spcPct val="150000"/>
              </a:lnSpc>
              <a:buFont typeface="Wingdings" panose="05000000000000000000" pitchFamily="2" charset="2"/>
              <a:buChar char="Ø"/>
            </a:pPr>
            <a:r>
              <a:rPr lang="en-IN" sz="2400" dirty="0">
                <a:latin typeface="Times New Roman" pitchFamily="18" charset="0"/>
                <a:cs typeface="Times New Roman" pitchFamily="18" charset="0"/>
              </a:rPr>
              <a:t>Secure Hash Algorithm (SHA-256) Algorithm</a:t>
            </a:r>
          </a:p>
        </p:txBody>
      </p:sp>
    </p:spTree>
    <p:extLst>
      <p:ext uri="{BB962C8B-B14F-4D97-AF65-F5344CB8AC3E}">
        <p14:creationId xmlns:p14="http://schemas.microsoft.com/office/powerpoint/2010/main" val="32640712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System </a:t>
            </a:r>
            <a:r>
              <a:rPr lang="en-US" sz="3600" b="1" dirty="0" smtClean="0">
                <a:effectLst/>
                <a:latin typeface="Times New Roman" panose="02020603050405020304" pitchFamily="18" charset="0"/>
                <a:ea typeface="Calibri" panose="020F0502020204030204" pitchFamily="34" charset="0"/>
                <a:cs typeface="Times New Roman" panose="02020603050405020304" pitchFamily="18" charset="0"/>
              </a:rPr>
              <a:t>Architecture</a:t>
            </a:r>
            <a:endParaRPr lang="en-IN" sz="6000" b="1" dirty="0">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r>
              <a:rPr lang="en-IN" dirty="0"/>
              <a:t>10-04-2023</a:t>
            </a:r>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11</a:t>
            </a:fld>
            <a:endParaRPr lang="en-IN"/>
          </a:p>
        </p:txBody>
      </p:sp>
      <p:sp>
        <p:nvSpPr>
          <p:cNvPr id="5" name="Rectangle 4"/>
          <p:cNvSpPr/>
          <p:nvPr/>
        </p:nvSpPr>
        <p:spPr>
          <a:xfrm>
            <a:off x="6705600" y="1489393"/>
            <a:ext cx="1562100" cy="78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p:cNvSpPr/>
          <p:nvPr/>
        </p:nvSpPr>
        <p:spPr>
          <a:xfrm>
            <a:off x="7010400" y="5794692"/>
            <a:ext cx="1993900" cy="247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881" y="1227909"/>
            <a:ext cx="8577403" cy="4798717"/>
          </a:xfrm>
          <a:prstGeom prst="rect">
            <a:avLst/>
          </a:prstGeom>
        </p:spPr>
      </p:pic>
    </p:spTree>
    <p:extLst>
      <p:ext uri="{BB962C8B-B14F-4D97-AF65-F5344CB8AC3E}">
        <p14:creationId xmlns:p14="http://schemas.microsoft.com/office/powerpoint/2010/main" val="16653309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System Design – ER Diagram</a:t>
            </a:r>
            <a:endParaRPr lang="en-IN" sz="6000" b="1" dirty="0">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r>
              <a:rPr lang="en-IN" dirty="0"/>
              <a:t>10-04-2023</a:t>
            </a:r>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12</a:t>
            </a:fld>
            <a:endParaRPr lang="en-IN"/>
          </a:p>
        </p:txBody>
      </p:sp>
      <p:sp>
        <p:nvSpPr>
          <p:cNvPr id="5" name="Rectangle 4"/>
          <p:cNvSpPr/>
          <p:nvPr/>
        </p:nvSpPr>
        <p:spPr>
          <a:xfrm>
            <a:off x="6705600" y="1489393"/>
            <a:ext cx="1562100" cy="78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p:cNvSpPr/>
          <p:nvPr/>
        </p:nvSpPr>
        <p:spPr>
          <a:xfrm>
            <a:off x="7010400" y="5794692"/>
            <a:ext cx="1993900" cy="247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804" y="1017996"/>
            <a:ext cx="8578391" cy="5338355"/>
          </a:xfrm>
          <a:prstGeom prst="rect">
            <a:avLst/>
          </a:prstGeom>
        </p:spPr>
      </p:pic>
    </p:spTree>
    <p:extLst>
      <p:ext uri="{BB962C8B-B14F-4D97-AF65-F5344CB8AC3E}">
        <p14:creationId xmlns:p14="http://schemas.microsoft.com/office/powerpoint/2010/main" val="42189452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System Design – Use Case Diagram</a:t>
            </a:r>
            <a:endParaRPr lang="en-IN" sz="6000" b="1" dirty="0">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r>
              <a:rPr lang="en-IN" dirty="0"/>
              <a:t>10-04-2023</a:t>
            </a:r>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13</a:t>
            </a:fld>
            <a:endParaRPr lang="en-IN"/>
          </a:p>
        </p:txBody>
      </p:sp>
      <p:sp>
        <p:nvSpPr>
          <p:cNvPr id="5" name="Rectangle 4"/>
          <p:cNvSpPr/>
          <p:nvPr/>
        </p:nvSpPr>
        <p:spPr>
          <a:xfrm>
            <a:off x="6705600" y="1489393"/>
            <a:ext cx="1562100" cy="78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p:cNvSpPr/>
          <p:nvPr/>
        </p:nvSpPr>
        <p:spPr>
          <a:xfrm>
            <a:off x="7010400" y="5794692"/>
            <a:ext cx="1993900" cy="247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7847" y="1087069"/>
            <a:ext cx="7009503" cy="4878462"/>
          </a:xfrm>
          <a:prstGeom prst="rect">
            <a:avLst/>
          </a:prstGeom>
        </p:spPr>
      </p:pic>
    </p:spTree>
    <p:extLst>
      <p:ext uri="{BB962C8B-B14F-4D97-AF65-F5344CB8AC3E}">
        <p14:creationId xmlns:p14="http://schemas.microsoft.com/office/powerpoint/2010/main" val="41401413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System Design – </a:t>
            </a:r>
            <a:r>
              <a:rPr lang="en-US" sz="3600" b="1" dirty="0">
                <a:latin typeface="Times New Roman" panose="02020603050405020304" pitchFamily="18" charset="0"/>
                <a:ea typeface="Calibri" panose="020F0502020204030204" pitchFamily="34" charset="0"/>
                <a:cs typeface="Times New Roman" panose="02020603050405020304" pitchFamily="18" charset="0"/>
              </a:rPr>
              <a:t>Class Diagram</a:t>
            </a:r>
            <a:endParaRPr lang="en-IN" sz="6000" b="1" dirty="0">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r>
              <a:rPr lang="en-IN" dirty="0"/>
              <a:t>10-04-2023</a:t>
            </a:r>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14</a:t>
            </a:fld>
            <a:endParaRPr lang="en-IN"/>
          </a:p>
        </p:txBody>
      </p:sp>
      <p:sp>
        <p:nvSpPr>
          <p:cNvPr id="5" name="Rectangle 4"/>
          <p:cNvSpPr/>
          <p:nvPr/>
        </p:nvSpPr>
        <p:spPr>
          <a:xfrm>
            <a:off x="6451600" y="1511300"/>
            <a:ext cx="1917700" cy="825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7483" y="850591"/>
            <a:ext cx="7767867" cy="5351417"/>
          </a:xfrm>
          <a:prstGeom prst="rect">
            <a:avLst/>
          </a:prstGeom>
        </p:spPr>
      </p:pic>
    </p:spTree>
    <p:extLst>
      <p:ext uri="{BB962C8B-B14F-4D97-AF65-F5344CB8AC3E}">
        <p14:creationId xmlns:p14="http://schemas.microsoft.com/office/powerpoint/2010/main" val="3627095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System Design – Sequence diagram</a:t>
            </a:r>
            <a:endParaRPr lang="en-IN" sz="6000" b="1" dirty="0">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r>
              <a:rPr lang="en-IN" dirty="0"/>
              <a:t>10-04-2023</a:t>
            </a:r>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15</a:t>
            </a:fld>
            <a:endParaRPr lang="en-IN"/>
          </a:p>
        </p:txBody>
      </p:sp>
      <p:sp>
        <p:nvSpPr>
          <p:cNvPr id="3" name="Rectangle 2"/>
          <p:cNvSpPr/>
          <p:nvPr/>
        </p:nvSpPr>
        <p:spPr>
          <a:xfrm>
            <a:off x="6629400" y="1095772"/>
            <a:ext cx="1917700" cy="6187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130" y="1095772"/>
            <a:ext cx="8627933" cy="5138056"/>
          </a:xfrm>
          <a:prstGeom prst="rect">
            <a:avLst/>
          </a:prstGeom>
        </p:spPr>
      </p:pic>
    </p:spTree>
    <p:extLst>
      <p:ext uri="{BB962C8B-B14F-4D97-AF65-F5344CB8AC3E}">
        <p14:creationId xmlns:p14="http://schemas.microsoft.com/office/powerpoint/2010/main" val="9723604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System Design – DF Diagram</a:t>
            </a:r>
            <a:endParaRPr lang="en-IN" sz="6000" b="1" dirty="0">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r>
              <a:rPr lang="en-IN" dirty="0"/>
              <a:t>10-04-2023</a:t>
            </a:r>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16</a:t>
            </a:fld>
            <a:endParaRPr lang="en-IN"/>
          </a:p>
        </p:txBody>
      </p:sp>
      <p:sp>
        <p:nvSpPr>
          <p:cNvPr id="5" name="Rectangle 4"/>
          <p:cNvSpPr/>
          <p:nvPr/>
        </p:nvSpPr>
        <p:spPr>
          <a:xfrm>
            <a:off x="6705600" y="1489393"/>
            <a:ext cx="1562100" cy="78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p:cNvSpPr/>
          <p:nvPr/>
        </p:nvSpPr>
        <p:spPr>
          <a:xfrm>
            <a:off x="7010400" y="5794692"/>
            <a:ext cx="1993900" cy="247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8431FDD7-2DBF-37D0-89F5-18CF715E8F98}"/>
              </a:ext>
            </a:extLst>
          </p:cNvPr>
          <p:cNvSpPr txBox="1"/>
          <p:nvPr/>
        </p:nvSpPr>
        <p:spPr>
          <a:xfrm>
            <a:off x="1021975" y="1283185"/>
            <a:ext cx="4572000" cy="400110"/>
          </a:xfrm>
          <a:prstGeom prst="rect">
            <a:avLst/>
          </a:prstGeom>
          <a:noFill/>
        </p:spPr>
        <p:txBody>
          <a:bodyPr wrap="square">
            <a:spAutoFit/>
          </a:bodyPr>
          <a:lstStyle/>
          <a:p>
            <a:r>
              <a:rPr lang="en-IN" sz="2000" b="1" u="sng" dirty="0">
                <a:latin typeface="Times New Roman" panose="02020603050405020304" pitchFamily="18" charset="0"/>
                <a:cs typeface="Times New Roman" panose="02020603050405020304" pitchFamily="18" charset="0"/>
              </a:rPr>
              <a:t>LEVEL 0 DFD DIAGRAM</a:t>
            </a: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17936"/>
            <a:ext cx="9002381" cy="2305372"/>
          </a:xfrm>
          <a:prstGeom prst="rect">
            <a:avLst/>
          </a:prstGeom>
        </p:spPr>
      </p:pic>
    </p:spTree>
    <p:extLst>
      <p:ext uri="{BB962C8B-B14F-4D97-AF65-F5344CB8AC3E}">
        <p14:creationId xmlns:p14="http://schemas.microsoft.com/office/powerpoint/2010/main" val="41486023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System Design – DF Diagram</a:t>
            </a:r>
            <a:endParaRPr lang="en-IN" sz="6000" b="1" dirty="0">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r>
              <a:rPr lang="en-IN" dirty="0"/>
              <a:t>10-04-2023</a:t>
            </a:r>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17</a:t>
            </a:fld>
            <a:endParaRPr lang="en-IN"/>
          </a:p>
        </p:txBody>
      </p:sp>
      <p:sp>
        <p:nvSpPr>
          <p:cNvPr id="5" name="Rectangle 4"/>
          <p:cNvSpPr/>
          <p:nvPr/>
        </p:nvSpPr>
        <p:spPr>
          <a:xfrm>
            <a:off x="6705600" y="1489393"/>
            <a:ext cx="1562100" cy="78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p:cNvSpPr/>
          <p:nvPr/>
        </p:nvSpPr>
        <p:spPr>
          <a:xfrm>
            <a:off x="7010400" y="5794692"/>
            <a:ext cx="1993900" cy="247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8431FDD7-2DBF-37D0-89F5-18CF715E8F98}"/>
              </a:ext>
            </a:extLst>
          </p:cNvPr>
          <p:cNvSpPr txBox="1"/>
          <p:nvPr/>
        </p:nvSpPr>
        <p:spPr>
          <a:xfrm>
            <a:off x="1021975" y="1283185"/>
            <a:ext cx="4572000" cy="400110"/>
          </a:xfrm>
          <a:prstGeom prst="rect">
            <a:avLst/>
          </a:prstGeom>
          <a:noFill/>
        </p:spPr>
        <p:txBody>
          <a:bodyPr wrap="square">
            <a:spAutoFit/>
          </a:bodyPr>
          <a:lstStyle/>
          <a:p>
            <a:r>
              <a:rPr lang="en-IN" sz="2000" b="1" u="sng" dirty="0">
                <a:latin typeface="Times New Roman" panose="02020603050405020304" pitchFamily="18" charset="0"/>
                <a:cs typeface="Times New Roman" panose="02020603050405020304" pitchFamily="18" charset="0"/>
              </a:rPr>
              <a:t>LEVEL 1 DFD DIAGRAM</a:t>
            </a:r>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535" y="1683295"/>
            <a:ext cx="7916092" cy="4511697"/>
          </a:xfrm>
          <a:prstGeom prst="rect">
            <a:avLst/>
          </a:prstGeom>
        </p:spPr>
      </p:pic>
    </p:spTree>
    <p:extLst>
      <p:ext uri="{BB962C8B-B14F-4D97-AF65-F5344CB8AC3E}">
        <p14:creationId xmlns:p14="http://schemas.microsoft.com/office/powerpoint/2010/main" val="3172338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System Design – DF Diagram</a:t>
            </a:r>
            <a:endParaRPr lang="en-IN" sz="6000" b="1" dirty="0">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r>
              <a:rPr lang="en-IN" dirty="0"/>
              <a:t>10-04-2023</a:t>
            </a:r>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18</a:t>
            </a:fld>
            <a:endParaRPr lang="en-IN"/>
          </a:p>
        </p:txBody>
      </p:sp>
      <p:sp>
        <p:nvSpPr>
          <p:cNvPr id="5" name="Rectangle 4"/>
          <p:cNvSpPr/>
          <p:nvPr/>
        </p:nvSpPr>
        <p:spPr>
          <a:xfrm>
            <a:off x="6705600" y="1489393"/>
            <a:ext cx="1562100" cy="78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p:cNvSpPr/>
          <p:nvPr/>
        </p:nvSpPr>
        <p:spPr>
          <a:xfrm>
            <a:off x="7010400" y="5794692"/>
            <a:ext cx="1993900" cy="2470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8431FDD7-2DBF-37D0-89F5-18CF715E8F98}"/>
              </a:ext>
            </a:extLst>
          </p:cNvPr>
          <p:cNvSpPr txBox="1"/>
          <p:nvPr/>
        </p:nvSpPr>
        <p:spPr>
          <a:xfrm>
            <a:off x="899427" y="989717"/>
            <a:ext cx="4572000" cy="400110"/>
          </a:xfrm>
          <a:prstGeom prst="rect">
            <a:avLst/>
          </a:prstGeom>
          <a:noFill/>
        </p:spPr>
        <p:txBody>
          <a:bodyPr wrap="square">
            <a:spAutoFit/>
          </a:bodyPr>
          <a:lstStyle/>
          <a:p>
            <a:r>
              <a:rPr lang="en-IN" sz="2000" b="1" u="sng" dirty="0">
                <a:latin typeface="Times New Roman" panose="02020603050405020304" pitchFamily="18" charset="0"/>
                <a:cs typeface="Times New Roman" panose="02020603050405020304" pitchFamily="18" charset="0"/>
              </a:rPr>
              <a:t>LEVEL 2 DFD DIAGRAM</a:t>
            </a: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945" y="1389827"/>
            <a:ext cx="7943850" cy="4924425"/>
          </a:xfrm>
          <a:prstGeom prst="rect">
            <a:avLst/>
          </a:prstGeom>
        </p:spPr>
      </p:pic>
    </p:spTree>
    <p:extLst>
      <p:ext uri="{BB962C8B-B14F-4D97-AF65-F5344CB8AC3E}">
        <p14:creationId xmlns:p14="http://schemas.microsoft.com/office/powerpoint/2010/main" val="36919615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System Design – Activity diagram</a:t>
            </a:r>
            <a:endParaRPr lang="en-IN" sz="6000" b="1" dirty="0">
              <a:latin typeface="Times New Roman" panose="02020603050405020304" pitchFamily="18" charset="0"/>
              <a:cs typeface="Times New Roman" panose="02020603050405020304" pitchFamily="18" charset="0"/>
            </a:endParaRPr>
          </a:p>
        </p:txBody>
      </p:sp>
      <p:sp>
        <p:nvSpPr>
          <p:cNvPr id="7" name="Date Placeholder 6">
            <a:extLst>
              <a:ext uri="{FF2B5EF4-FFF2-40B4-BE49-F238E27FC236}">
                <a16:creationId xmlns:a16="http://schemas.microsoft.com/office/drawing/2014/main" id="{C882CF49-C6EE-11A2-A9CF-6435ECACEAA7}"/>
              </a:ext>
            </a:extLst>
          </p:cNvPr>
          <p:cNvSpPr>
            <a:spLocks noGrp="1"/>
          </p:cNvSpPr>
          <p:nvPr>
            <p:ph type="dt" sz="half" idx="10"/>
          </p:nvPr>
        </p:nvSpPr>
        <p:spPr/>
        <p:txBody>
          <a:bodyPr/>
          <a:lstStyle/>
          <a:p>
            <a:r>
              <a:rPr lang="en-IN" dirty="0"/>
              <a:t>10-04-2023</a:t>
            </a:r>
          </a:p>
        </p:txBody>
      </p:sp>
      <p:sp>
        <p:nvSpPr>
          <p:cNvPr id="8" name="Slide Number Placeholder 7">
            <a:extLst>
              <a:ext uri="{FF2B5EF4-FFF2-40B4-BE49-F238E27FC236}">
                <a16:creationId xmlns:a16="http://schemas.microsoft.com/office/drawing/2014/main" id="{49F084E4-6470-6E54-01D5-51470D9D3D05}"/>
              </a:ext>
            </a:extLst>
          </p:cNvPr>
          <p:cNvSpPr>
            <a:spLocks noGrp="1"/>
          </p:cNvSpPr>
          <p:nvPr>
            <p:ph type="sldNum" sz="quarter" idx="12"/>
          </p:nvPr>
        </p:nvSpPr>
        <p:spPr/>
        <p:txBody>
          <a:bodyPr/>
          <a:lstStyle/>
          <a:p>
            <a:fld id="{9D3FF152-60F5-4862-82F9-1190556AA56F}" type="slidenum">
              <a:rPr lang="en-IN" smtClean="0"/>
              <a:t>19</a:t>
            </a:fld>
            <a:endParaRPr lang="en-IN"/>
          </a:p>
        </p:txBody>
      </p:sp>
      <p:sp>
        <p:nvSpPr>
          <p:cNvPr id="3" name="Rectangle 2"/>
          <p:cNvSpPr/>
          <p:nvPr/>
        </p:nvSpPr>
        <p:spPr>
          <a:xfrm>
            <a:off x="6629400" y="1095772"/>
            <a:ext cx="1917700" cy="6187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9844" y="926558"/>
            <a:ext cx="5364312" cy="5429793"/>
          </a:xfrm>
          <a:prstGeom prst="rect">
            <a:avLst/>
          </a:prstGeom>
        </p:spPr>
      </p:pic>
    </p:spTree>
    <p:extLst>
      <p:ext uri="{BB962C8B-B14F-4D97-AF65-F5344CB8AC3E}">
        <p14:creationId xmlns:p14="http://schemas.microsoft.com/office/powerpoint/2010/main" val="1949222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91989"/>
            <a:ext cx="7886700" cy="530258"/>
          </a:xfrm>
        </p:spPr>
        <p:txBody>
          <a:bodyPr>
            <a:noAutofit/>
          </a:bodyPr>
          <a:lstStyle/>
          <a:p>
            <a:pPr algn="ctr"/>
            <a:r>
              <a:rPr lang="en-US" sz="3600" b="1" dirty="0">
                <a:latin typeface="Times New Roman" panose="02020603050405020304" pitchFamily="18" charset="0"/>
                <a:cs typeface="Times New Roman" panose="02020603050405020304" pitchFamily="18" charset="0"/>
              </a:rPr>
              <a:t>Abstract</a:t>
            </a:r>
            <a:endParaRPr lang="en-IN" sz="36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12222777-92ED-54BE-C685-6C231F278C74}"/>
              </a:ext>
            </a:extLst>
          </p:cNvPr>
          <p:cNvSpPr>
            <a:spLocks noGrp="1"/>
          </p:cNvSpPr>
          <p:nvPr>
            <p:ph type="dt" sz="half" idx="10"/>
          </p:nvPr>
        </p:nvSpPr>
        <p:spPr/>
        <p:txBody>
          <a:bodyPr/>
          <a:lstStyle/>
          <a:p>
            <a:r>
              <a:rPr lang="en-IN" dirty="0"/>
              <a:t>10-04-2023</a:t>
            </a:r>
          </a:p>
        </p:txBody>
      </p:sp>
      <p:sp>
        <p:nvSpPr>
          <p:cNvPr id="4" name="Slide Number Placeholder 3">
            <a:extLst>
              <a:ext uri="{FF2B5EF4-FFF2-40B4-BE49-F238E27FC236}">
                <a16:creationId xmlns:a16="http://schemas.microsoft.com/office/drawing/2014/main" id="{4D0D27F3-A695-E40C-B83C-8D83510D94B2}"/>
              </a:ext>
            </a:extLst>
          </p:cNvPr>
          <p:cNvSpPr>
            <a:spLocks noGrp="1"/>
          </p:cNvSpPr>
          <p:nvPr>
            <p:ph type="sldNum" sz="quarter" idx="12"/>
          </p:nvPr>
        </p:nvSpPr>
        <p:spPr/>
        <p:txBody>
          <a:bodyPr/>
          <a:lstStyle/>
          <a:p>
            <a:fld id="{9D3FF152-60F5-4862-82F9-1190556AA56F}" type="slidenum">
              <a:rPr lang="en-IN" smtClean="0"/>
              <a:t>2</a:t>
            </a:fld>
            <a:endParaRPr lang="en-IN"/>
          </a:p>
        </p:txBody>
      </p:sp>
      <p:sp>
        <p:nvSpPr>
          <p:cNvPr id="5" name="Rectangle 4"/>
          <p:cNvSpPr/>
          <p:nvPr/>
        </p:nvSpPr>
        <p:spPr>
          <a:xfrm>
            <a:off x="425450" y="1138642"/>
            <a:ext cx="8293100" cy="4801314"/>
          </a:xfrm>
          <a:prstGeom prst="rect">
            <a:avLst/>
          </a:prstGeom>
        </p:spPr>
        <p:txBody>
          <a:bodyPr wrap="square">
            <a:spAutoFit/>
          </a:bodyPr>
          <a:lstStyle/>
          <a:p>
            <a:pPr algn="just"/>
            <a:r>
              <a:rPr lang="en-US" dirty="0"/>
              <a:t>       </a:t>
            </a:r>
            <a:r>
              <a:rPr lang="en-US" dirty="0">
                <a:latin typeface="Times New Roman" panose="02020603050405020304" pitchFamily="18" charset="0"/>
                <a:cs typeface="Times New Roman" panose="02020603050405020304" pitchFamily="18" charset="0"/>
              </a:rPr>
              <a:t>The growth in technological advancements has led to the abrupt rise in the improvement of digital belongings and transactions. The documents or files are more prone to information breaches and theft from the intruders who are successful in obtaining the data. In this work, we describe a security system that protects sensitive </a:t>
            </a:r>
            <a:r>
              <a:rPr lang="en-US" dirty="0" smtClean="0">
                <a:latin typeface="Times New Roman" panose="02020603050405020304" pitchFamily="18" charset="0"/>
                <a:cs typeface="Times New Roman" panose="02020603050405020304" pitchFamily="18" charset="0"/>
              </a:rPr>
              <a:t>data. </a:t>
            </a:r>
            <a:r>
              <a:rPr lang="en-US" dirty="0">
                <a:latin typeface="Times New Roman" panose="02020603050405020304" pitchFamily="18" charset="0"/>
                <a:cs typeface="Times New Roman" panose="02020603050405020304" pitchFamily="18" charset="0"/>
              </a:rPr>
              <a:t>Compared to traditional physical storage, cloud storage offers a number of advantages, including more readily available data storage. You may exchange files and collaborate with others effortlessly using the cloud. A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 is a type of digital database that can hold a </a:t>
            </a:r>
            <a:r>
              <a:rPr lang="en-US" dirty="0" err="1">
                <a:latin typeface="Times New Roman" panose="02020603050405020304" pitchFamily="18" charset="0"/>
                <a:cs typeface="Times New Roman" panose="02020603050405020304" pitchFamily="18" charset="0"/>
              </a:rPr>
              <a:t>tonne</a:t>
            </a:r>
            <a:r>
              <a:rPr lang="en-US" dirty="0">
                <a:latin typeface="Times New Roman" panose="02020603050405020304" pitchFamily="18" charset="0"/>
                <a:cs typeface="Times New Roman" panose="02020603050405020304" pitchFamily="18" charset="0"/>
              </a:rPr>
              <a:t> of data. One of the secure information technologies that is developing quickly and aids in giving data security is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Data </a:t>
            </a:r>
            <a:r>
              <a:rPr lang="en-US" dirty="0">
                <a:latin typeface="Times New Roman" panose="02020603050405020304" pitchFamily="18" charset="0"/>
                <a:cs typeface="Times New Roman" panose="02020603050405020304" pitchFamily="18" charset="0"/>
              </a:rPr>
              <a:t>that has been initialized by the user cannot be edited or exchanged, which gives user data an ever-increasing level of protection. </a:t>
            </a:r>
            <a:r>
              <a:rPr lang="en-US" dirty="0" smtClean="0">
                <a:latin typeface="Times New Roman" panose="02020603050405020304" pitchFamily="18" charset="0"/>
                <a:cs typeface="Times New Roman" panose="02020603050405020304" pitchFamily="18" charset="0"/>
              </a:rPr>
              <a:t>Along </a:t>
            </a:r>
            <a:r>
              <a:rPr lang="en-US" dirty="0">
                <a:latin typeface="Times New Roman" panose="02020603050405020304" pitchFamily="18" charset="0"/>
                <a:cs typeface="Times New Roman" panose="02020603050405020304" pitchFamily="18" charset="0"/>
              </a:rPr>
              <a:t>with the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 approaches, AES encryption and decryption algorithm is implemented in this project. The process of encryption turns the original data into an unrecognizably altered state. The private data will be secure as a result. The hash code algorithm is also used such as SHA-256. SHA-256 is secure and has not been "broken," which is the main reason why technology employs it. So the data stored in the cloud is more secured and the data security against malicious activity is carried out by examining   the authorized users IP address and email.</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440144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391554"/>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Module Description</a:t>
            </a:r>
            <a:endParaRPr lang="en-IN" sz="96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F7C3E4E9-4199-339C-75CA-C1D0D0AF6F57}"/>
              </a:ext>
            </a:extLst>
          </p:cNvPr>
          <p:cNvSpPr>
            <a:spLocks noGrp="1"/>
          </p:cNvSpPr>
          <p:nvPr>
            <p:ph type="dt" sz="half" idx="10"/>
          </p:nvPr>
        </p:nvSpPr>
        <p:spPr/>
        <p:txBody>
          <a:bodyPr/>
          <a:lstStyle/>
          <a:p>
            <a:r>
              <a:rPr lang="en-IN" dirty="0"/>
              <a:t>10-04-2023</a:t>
            </a:r>
          </a:p>
        </p:txBody>
      </p:sp>
      <p:sp>
        <p:nvSpPr>
          <p:cNvPr id="5" name="Slide Number Placeholder 4">
            <a:extLst>
              <a:ext uri="{FF2B5EF4-FFF2-40B4-BE49-F238E27FC236}">
                <a16:creationId xmlns:a16="http://schemas.microsoft.com/office/drawing/2014/main" id="{8BBB847C-58FB-58C8-32C9-9A8BAF62EA4A}"/>
              </a:ext>
            </a:extLst>
          </p:cNvPr>
          <p:cNvSpPr>
            <a:spLocks noGrp="1"/>
          </p:cNvSpPr>
          <p:nvPr>
            <p:ph type="sldNum" sz="quarter" idx="12"/>
          </p:nvPr>
        </p:nvSpPr>
        <p:spPr/>
        <p:txBody>
          <a:bodyPr/>
          <a:lstStyle/>
          <a:p>
            <a:fld id="{9D3FF152-60F5-4862-82F9-1190556AA56F}" type="slidenum">
              <a:rPr lang="en-IN" smtClean="0"/>
              <a:t>20</a:t>
            </a:fld>
            <a:endParaRPr lang="en-IN"/>
          </a:p>
        </p:txBody>
      </p:sp>
      <p:sp>
        <p:nvSpPr>
          <p:cNvPr id="6" name="Content Placeholder 2"/>
          <p:cNvSpPr>
            <a:spLocks noGrp="1"/>
          </p:cNvSpPr>
          <p:nvPr>
            <p:ph idx="1"/>
          </p:nvPr>
        </p:nvSpPr>
        <p:spPr>
          <a:xfrm>
            <a:off x="287383" y="1027472"/>
            <a:ext cx="8586652" cy="5260117"/>
          </a:xfrm>
        </p:spPr>
        <p:txBody>
          <a:bodyPr>
            <a:noAutofit/>
          </a:bodyPr>
          <a:lstStyle/>
          <a:p>
            <a:pPr marL="457200" indent="-457200" algn="just">
              <a:lnSpc>
                <a:spcPct val="150000"/>
              </a:lnSpc>
              <a:buAutoNum type="arabicParenR"/>
            </a:pPr>
            <a:r>
              <a:rPr lang="en-US" sz="1800" b="1" u="sng" dirty="0" smtClean="0">
                <a:latin typeface="Times New Roman" panose="02020603050405020304" pitchFamily="18" charset="0"/>
                <a:cs typeface="Times New Roman" panose="02020603050405020304" pitchFamily="18" charset="0"/>
              </a:rPr>
              <a:t>STAFF:</a:t>
            </a:r>
          </a:p>
          <a:p>
            <a:pPr algn="just">
              <a:lnSpc>
                <a:spcPct val="15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Staff Register:</a:t>
            </a:r>
            <a:endParaRPr lang="en-IN" sz="1800" b="1" dirty="0">
              <a:latin typeface="Times New Roman" panose="02020603050405020304" pitchFamily="18" charset="0"/>
              <a:cs typeface="Times New Roman" panose="02020603050405020304" pitchFamily="18" charset="0"/>
            </a:endParaRPr>
          </a:p>
          <a:p>
            <a:pPr marL="0" indent="0" algn="just">
              <a:lnSpc>
                <a:spcPct val="150000"/>
              </a:lnSpc>
              <a:buNone/>
            </a:pPr>
            <a:r>
              <a:rPr lang="en-US" sz="1800" dirty="0">
                <a:latin typeface="Times New Roman" panose="02020603050405020304" pitchFamily="18" charset="0"/>
                <a:cs typeface="Times New Roman" panose="02020603050405020304" pitchFamily="18" charset="0"/>
              </a:rPr>
              <a:t>      </a:t>
            </a:r>
            <a:r>
              <a:rPr lang="en-US" sz="1800" dirty="0" smtClean="0">
                <a:latin typeface="Times New Roman" panose="02020603050405020304" pitchFamily="18" charset="0"/>
                <a:cs typeface="Times New Roman" panose="02020603050405020304" pitchFamily="18" charset="0"/>
              </a:rPr>
              <a:t>The </a:t>
            </a:r>
            <a:r>
              <a:rPr lang="en-US" sz="1800" dirty="0">
                <a:latin typeface="Times New Roman" panose="02020603050405020304" pitchFamily="18" charset="0"/>
                <a:cs typeface="Times New Roman" panose="02020603050405020304" pitchFamily="18" charset="0"/>
              </a:rPr>
              <a:t>Register module gives a reasonable structure to enter information on those staff who are new to the organization. They need to sign up/register to login the website. For </a:t>
            </a:r>
            <a:r>
              <a:rPr lang="en-US" sz="1800" dirty="0" smtClean="0">
                <a:latin typeface="Times New Roman" panose="02020603050405020304" pitchFamily="18" charset="0"/>
                <a:cs typeface="Times New Roman" panose="02020603050405020304" pitchFamily="18" charset="0"/>
              </a:rPr>
              <a:t>registration </a:t>
            </a:r>
            <a:r>
              <a:rPr lang="en-US" sz="1800" dirty="0">
                <a:latin typeface="Times New Roman" panose="02020603050405020304" pitchFamily="18" charset="0"/>
                <a:cs typeface="Times New Roman" panose="02020603050405020304" pitchFamily="18" charset="0"/>
              </a:rPr>
              <a:t>this module requires valid input such as username, phone number, email id, password. The registration details that are filled by the staff are stored in the cloud storage.</a:t>
            </a:r>
            <a:endParaRPr lang="en-IN" sz="1800" b="1"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Staff Login:</a:t>
            </a:r>
            <a:endParaRPr lang="en-IN" sz="1800" b="1" dirty="0">
              <a:latin typeface="Times New Roman" panose="02020603050405020304" pitchFamily="18" charset="0"/>
              <a:cs typeface="Times New Roman" panose="02020603050405020304" pitchFamily="18" charset="0"/>
            </a:endParaRPr>
          </a:p>
          <a:p>
            <a:pPr marL="0" indent="0" algn="just">
              <a:lnSpc>
                <a:spcPct val="150000"/>
              </a:lnSpc>
              <a:buNone/>
            </a:pPr>
            <a:r>
              <a:rPr lang="en-US" sz="1800" dirty="0">
                <a:latin typeface="Times New Roman" panose="02020603050405020304" pitchFamily="18" charset="0"/>
                <a:cs typeface="Times New Roman" panose="02020603050405020304" pitchFamily="18" charset="0"/>
              </a:rPr>
              <a:t>       This module gives the way to enter into main page after login with valid input such as email id and password. The Login module is processed only if the login email id and password matches the data that are given during the registration.</a:t>
            </a:r>
            <a:endParaRPr lang="en-IN" sz="1800" b="1" dirty="0">
              <a:latin typeface="Times New Roman" panose="02020603050405020304" pitchFamily="18" charset="0"/>
              <a:cs typeface="Times New Roman" panose="02020603050405020304" pitchFamily="18" charset="0"/>
            </a:endParaRPr>
          </a:p>
          <a:p>
            <a:pPr marL="0" indent="0" algn="just">
              <a:lnSpc>
                <a:spcPct val="150000"/>
              </a:lnSpc>
              <a:buNone/>
            </a:pPr>
            <a:endParaRPr lang="en-US" sz="1800" dirty="0" smtClean="0"/>
          </a:p>
          <a:p>
            <a:pPr marL="0" indent="0" algn="just">
              <a:lnSpc>
                <a:spcPct val="150000"/>
              </a:lnSpc>
              <a:buNone/>
            </a:pPr>
            <a:endParaRPr lang="en-US" sz="1800" dirty="0" smtClean="0"/>
          </a:p>
        </p:txBody>
      </p:sp>
    </p:spTree>
    <p:extLst>
      <p:ext uri="{BB962C8B-B14F-4D97-AF65-F5344CB8AC3E}">
        <p14:creationId xmlns:p14="http://schemas.microsoft.com/office/powerpoint/2010/main" val="35422720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93188"/>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Module Description</a:t>
            </a:r>
            <a:endParaRPr lang="en-IN" sz="96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F7C3E4E9-4199-339C-75CA-C1D0D0AF6F57}"/>
              </a:ext>
            </a:extLst>
          </p:cNvPr>
          <p:cNvSpPr>
            <a:spLocks noGrp="1"/>
          </p:cNvSpPr>
          <p:nvPr>
            <p:ph type="dt" sz="half" idx="10"/>
          </p:nvPr>
        </p:nvSpPr>
        <p:spPr/>
        <p:txBody>
          <a:bodyPr/>
          <a:lstStyle/>
          <a:p>
            <a:r>
              <a:rPr lang="en-IN" dirty="0"/>
              <a:t>10-04-2023</a:t>
            </a:r>
          </a:p>
        </p:txBody>
      </p:sp>
      <p:sp>
        <p:nvSpPr>
          <p:cNvPr id="5" name="Slide Number Placeholder 4">
            <a:extLst>
              <a:ext uri="{FF2B5EF4-FFF2-40B4-BE49-F238E27FC236}">
                <a16:creationId xmlns:a16="http://schemas.microsoft.com/office/drawing/2014/main" id="{8BBB847C-58FB-58C8-32C9-9A8BAF62EA4A}"/>
              </a:ext>
            </a:extLst>
          </p:cNvPr>
          <p:cNvSpPr>
            <a:spLocks noGrp="1"/>
          </p:cNvSpPr>
          <p:nvPr>
            <p:ph type="sldNum" sz="quarter" idx="12"/>
          </p:nvPr>
        </p:nvSpPr>
        <p:spPr/>
        <p:txBody>
          <a:bodyPr/>
          <a:lstStyle/>
          <a:p>
            <a:fld id="{9D3FF152-60F5-4862-82F9-1190556AA56F}" type="slidenum">
              <a:rPr lang="en-IN" smtClean="0"/>
              <a:t>21</a:t>
            </a:fld>
            <a:endParaRPr lang="en-IN"/>
          </a:p>
        </p:txBody>
      </p:sp>
      <p:sp>
        <p:nvSpPr>
          <p:cNvPr id="7" name="Content Placeholder 2"/>
          <p:cNvSpPr>
            <a:spLocks noGrp="1"/>
          </p:cNvSpPr>
          <p:nvPr>
            <p:ph idx="1"/>
          </p:nvPr>
        </p:nvSpPr>
        <p:spPr>
          <a:xfrm>
            <a:off x="317862" y="732471"/>
            <a:ext cx="8508275" cy="5546454"/>
          </a:xfrm>
        </p:spPr>
        <p:txBody>
          <a:bodyPr>
            <a:noAutofit/>
          </a:bodyPr>
          <a:lstStyle/>
          <a:p>
            <a:pPr algn="just">
              <a:lnSpc>
                <a:spcPct val="16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Staff File Request:</a:t>
            </a:r>
            <a:endParaRPr lang="en-IN" sz="1800" b="1" dirty="0">
              <a:latin typeface="Times New Roman" panose="02020603050405020304" pitchFamily="18" charset="0"/>
              <a:cs typeface="Times New Roman" panose="02020603050405020304" pitchFamily="18" charset="0"/>
            </a:endParaRPr>
          </a:p>
          <a:p>
            <a:pPr marL="0" indent="0" algn="just">
              <a:lnSpc>
                <a:spcPct val="160000"/>
              </a:lnSpc>
              <a:buNone/>
            </a:pPr>
            <a:r>
              <a:rPr lang="en-US" sz="1800" dirty="0">
                <a:latin typeface="Times New Roman" panose="02020603050405020304" pitchFamily="18" charset="0"/>
                <a:cs typeface="Times New Roman" panose="02020603050405020304" pitchFamily="18" charset="0"/>
              </a:rPr>
              <a:t>       This module helps the staff, request the file stored in the cloud storage to the head and the head accept the request if the IP address is valid or else the request gets rejected if the IP address is invalid. This Request module is mainly based on the IP address of the device.</a:t>
            </a:r>
            <a:endParaRPr lang="en-IN" sz="1800" dirty="0">
              <a:latin typeface="Times New Roman" panose="02020603050405020304" pitchFamily="18" charset="0"/>
              <a:cs typeface="Times New Roman" panose="02020603050405020304" pitchFamily="18" charset="0"/>
            </a:endParaRPr>
          </a:p>
          <a:p>
            <a:pPr algn="just">
              <a:lnSpc>
                <a:spcPct val="16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Staff File Download:</a:t>
            </a:r>
            <a:endParaRPr lang="en-IN" sz="1800" dirty="0">
              <a:latin typeface="Times New Roman" panose="02020603050405020304" pitchFamily="18" charset="0"/>
              <a:cs typeface="Times New Roman" panose="02020603050405020304" pitchFamily="18" charset="0"/>
            </a:endParaRPr>
          </a:p>
          <a:p>
            <a:pPr marL="0" indent="0" algn="just">
              <a:lnSpc>
                <a:spcPct val="160000"/>
              </a:lnSpc>
              <a:buNone/>
            </a:pPr>
            <a:r>
              <a:rPr lang="en-US" sz="1800" dirty="0" smtClean="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This module help the user to download the file after head approve the request. The file can be downloaded using Secret key. In this project we are using two secret key one is the secret key generated when the file is added and the other one is QR Code key.</a:t>
            </a:r>
            <a:endParaRPr lang="en-IN" sz="1800" dirty="0">
              <a:latin typeface="Times New Roman" panose="02020603050405020304" pitchFamily="18" charset="0"/>
              <a:cs typeface="Times New Roman" panose="02020603050405020304" pitchFamily="18" charset="0"/>
            </a:endParaRPr>
          </a:p>
          <a:p>
            <a:pPr algn="just">
              <a:lnSpc>
                <a:spcPct val="16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Staff Add File:</a:t>
            </a:r>
            <a:endParaRPr lang="en-IN" sz="1800" dirty="0">
              <a:latin typeface="Times New Roman" panose="02020603050405020304" pitchFamily="18" charset="0"/>
              <a:cs typeface="Times New Roman" panose="02020603050405020304" pitchFamily="18" charset="0"/>
            </a:endParaRPr>
          </a:p>
          <a:p>
            <a:pPr marL="0" indent="0" algn="just">
              <a:lnSpc>
                <a:spcPct val="160000"/>
              </a:lnSpc>
              <a:buNone/>
            </a:pPr>
            <a:r>
              <a:rPr lang="en-US" sz="1800" dirty="0">
                <a:latin typeface="Times New Roman" panose="02020603050405020304" pitchFamily="18" charset="0"/>
                <a:cs typeface="Times New Roman" panose="02020603050405020304" pitchFamily="18" charset="0"/>
              </a:rPr>
              <a:t>       In this module the staff adds the file to the cloud storage, which can be viewed only by the manager not by the other staff.</a:t>
            </a:r>
            <a:endParaRPr lang="en-IN" sz="1800" dirty="0">
              <a:latin typeface="Times New Roman" panose="02020603050405020304" pitchFamily="18" charset="0"/>
              <a:cs typeface="Times New Roman" panose="02020603050405020304" pitchFamily="18" charset="0"/>
            </a:endParaRPr>
          </a:p>
          <a:p>
            <a:pPr algn="just">
              <a:lnSpc>
                <a:spcPct val="160000"/>
              </a:lnSpc>
              <a:buFont typeface="Wingdings" panose="05000000000000000000" pitchFamily="2" charset="2"/>
              <a:buChar char="Ø"/>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58306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316702"/>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Module Description</a:t>
            </a:r>
            <a:endParaRPr lang="en-IN" sz="96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F7C3E4E9-4199-339C-75CA-C1D0D0AF6F57}"/>
              </a:ext>
            </a:extLst>
          </p:cNvPr>
          <p:cNvSpPr>
            <a:spLocks noGrp="1"/>
          </p:cNvSpPr>
          <p:nvPr>
            <p:ph type="dt" sz="half" idx="10"/>
          </p:nvPr>
        </p:nvSpPr>
        <p:spPr/>
        <p:txBody>
          <a:bodyPr/>
          <a:lstStyle/>
          <a:p>
            <a:r>
              <a:rPr lang="en-IN" dirty="0"/>
              <a:t>10-04-2023</a:t>
            </a:r>
          </a:p>
        </p:txBody>
      </p:sp>
      <p:sp>
        <p:nvSpPr>
          <p:cNvPr id="5" name="Slide Number Placeholder 4">
            <a:extLst>
              <a:ext uri="{FF2B5EF4-FFF2-40B4-BE49-F238E27FC236}">
                <a16:creationId xmlns:a16="http://schemas.microsoft.com/office/drawing/2014/main" id="{8BBB847C-58FB-58C8-32C9-9A8BAF62EA4A}"/>
              </a:ext>
            </a:extLst>
          </p:cNvPr>
          <p:cNvSpPr>
            <a:spLocks noGrp="1"/>
          </p:cNvSpPr>
          <p:nvPr>
            <p:ph type="sldNum" sz="quarter" idx="12"/>
          </p:nvPr>
        </p:nvSpPr>
        <p:spPr/>
        <p:txBody>
          <a:bodyPr/>
          <a:lstStyle/>
          <a:p>
            <a:fld id="{9D3FF152-60F5-4862-82F9-1190556AA56F}" type="slidenum">
              <a:rPr lang="en-IN" smtClean="0"/>
              <a:t>22</a:t>
            </a:fld>
            <a:endParaRPr lang="en-IN"/>
          </a:p>
        </p:txBody>
      </p:sp>
      <p:sp>
        <p:nvSpPr>
          <p:cNvPr id="8" name="Content Placeholder 2"/>
          <p:cNvSpPr>
            <a:spLocks noGrp="1"/>
          </p:cNvSpPr>
          <p:nvPr>
            <p:ph idx="1"/>
          </p:nvPr>
        </p:nvSpPr>
        <p:spPr>
          <a:xfrm>
            <a:off x="628650" y="1201783"/>
            <a:ext cx="7886700" cy="4975180"/>
          </a:xfrm>
        </p:spPr>
        <p:txBody>
          <a:bodyPr>
            <a:normAutofit/>
          </a:bodyPr>
          <a:lstStyle/>
          <a:p>
            <a:pPr marL="0" indent="0" algn="just">
              <a:lnSpc>
                <a:spcPct val="150000"/>
              </a:lnSpc>
              <a:buNone/>
            </a:pPr>
            <a:r>
              <a:rPr lang="en-IN" sz="1800" b="1" dirty="0" smtClean="0">
                <a:latin typeface="Times New Roman" panose="02020603050405020304" pitchFamily="18" charset="0"/>
                <a:cs typeface="Times New Roman" panose="02020603050405020304" pitchFamily="18" charset="0"/>
              </a:rPr>
              <a:t>2) </a:t>
            </a:r>
            <a:r>
              <a:rPr lang="en-IN" sz="1800" b="1" u="sng" dirty="0" smtClean="0">
                <a:latin typeface="Times New Roman" panose="02020603050405020304" pitchFamily="18" charset="0"/>
                <a:cs typeface="Times New Roman" panose="02020603050405020304" pitchFamily="18" charset="0"/>
              </a:rPr>
              <a:t>MANAGER:</a:t>
            </a:r>
          </a:p>
          <a:p>
            <a:pPr algn="just">
              <a:lnSpc>
                <a:spcPct val="150000"/>
              </a:lnSpc>
              <a:buFont typeface="Wingdings" panose="05000000000000000000" pitchFamily="2" charset="2"/>
              <a:buChar char="Ø"/>
            </a:pPr>
            <a:r>
              <a:rPr lang="en-IN" sz="1800" b="1" dirty="0" smtClean="0">
                <a:latin typeface="Times New Roman" panose="02020603050405020304" pitchFamily="18" charset="0"/>
                <a:cs typeface="Times New Roman" panose="02020603050405020304" pitchFamily="18" charset="0"/>
              </a:rPr>
              <a:t>Manager </a:t>
            </a:r>
            <a:r>
              <a:rPr lang="en-IN" sz="1800" b="1" dirty="0">
                <a:latin typeface="Times New Roman" panose="02020603050405020304" pitchFamily="18" charset="0"/>
                <a:cs typeface="Times New Roman" panose="02020603050405020304" pitchFamily="18" charset="0"/>
              </a:rPr>
              <a:t>Login:</a:t>
            </a:r>
            <a:endParaRPr lang="en-IN" sz="1800" dirty="0">
              <a:latin typeface="Times New Roman" panose="02020603050405020304" pitchFamily="18" charset="0"/>
              <a:cs typeface="Times New Roman" panose="02020603050405020304" pitchFamily="18" charset="0"/>
            </a:endParaRPr>
          </a:p>
          <a:p>
            <a:pPr marL="0" indent="0" algn="just">
              <a:lnSpc>
                <a:spcPct val="150000"/>
              </a:lnSpc>
              <a:buNone/>
            </a:pPr>
            <a:r>
              <a:rPr lang="en-US" sz="1800" dirty="0">
                <a:latin typeface="Times New Roman" panose="02020603050405020304" pitchFamily="18" charset="0"/>
                <a:cs typeface="Times New Roman" panose="02020603050405020304" pitchFamily="18" charset="0"/>
              </a:rPr>
              <a:t>       This module gives the way to enter into main page after login with valid input such as email id and password. </a:t>
            </a:r>
            <a:endParaRPr lang="en-IN" sz="1800" b="1"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Manager Add File:</a:t>
            </a:r>
            <a:endParaRPr lang="en-IN" sz="1800" b="1" dirty="0">
              <a:latin typeface="Times New Roman" panose="02020603050405020304" pitchFamily="18" charset="0"/>
              <a:cs typeface="Times New Roman" panose="02020603050405020304" pitchFamily="18" charset="0"/>
            </a:endParaRPr>
          </a:p>
          <a:p>
            <a:pPr marL="0" indent="0" algn="just">
              <a:lnSpc>
                <a:spcPct val="150000"/>
              </a:lnSpc>
              <a:buNone/>
            </a:pPr>
            <a:r>
              <a:rPr lang="en-US" sz="1800" dirty="0">
                <a:latin typeface="Times New Roman" panose="02020603050405020304" pitchFamily="18" charset="0"/>
                <a:cs typeface="Times New Roman" panose="02020603050405020304" pitchFamily="18" charset="0"/>
              </a:rPr>
              <a:t>       In this module the manager adds the file to the cloud storage, which can be viewed by the staff.</a:t>
            </a:r>
            <a:endParaRPr lang="en-IN" sz="1800"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Manager File View:</a:t>
            </a:r>
            <a:endParaRPr lang="en-IN" sz="1800" dirty="0">
              <a:latin typeface="Times New Roman" panose="02020603050405020304" pitchFamily="18" charset="0"/>
              <a:cs typeface="Times New Roman" panose="02020603050405020304" pitchFamily="18" charset="0"/>
            </a:endParaRPr>
          </a:p>
          <a:p>
            <a:pPr marL="0" indent="0" algn="just">
              <a:lnSpc>
                <a:spcPct val="150000"/>
              </a:lnSpc>
              <a:buNone/>
            </a:pPr>
            <a:r>
              <a:rPr lang="en-US" sz="1800" dirty="0" smtClean="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In this module the manager can view the file they have uploaded.</a:t>
            </a:r>
            <a:endParaRPr lang="en-IN" sz="1800" dirty="0">
              <a:latin typeface="Times New Roman" panose="02020603050405020304" pitchFamily="18" charset="0"/>
              <a:cs typeface="Times New Roman" panose="02020603050405020304" pitchFamily="18" charset="0"/>
            </a:endParaRPr>
          </a:p>
          <a:p>
            <a:pPr algn="just"/>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24518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457303"/>
            <a:ext cx="7886700" cy="530258"/>
          </a:xfrm>
        </p:spPr>
        <p:txBody>
          <a:bodyPr>
            <a:noAutofit/>
          </a:bodyPr>
          <a:lstStyle/>
          <a:p>
            <a:pPr algn="ctr"/>
            <a:r>
              <a:rPr lang="en-US" sz="3600" b="1" dirty="0">
                <a:effectLst/>
                <a:latin typeface="Times New Roman" panose="02020603050405020304" pitchFamily="18" charset="0"/>
                <a:ea typeface="Calibri" panose="020F0502020204030204" pitchFamily="34" charset="0"/>
                <a:cs typeface="Times New Roman" panose="02020603050405020304" pitchFamily="18" charset="0"/>
              </a:rPr>
              <a:t>Module Description</a:t>
            </a:r>
            <a:endParaRPr lang="en-IN" sz="96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F7C3E4E9-4199-339C-75CA-C1D0D0AF6F57}"/>
              </a:ext>
            </a:extLst>
          </p:cNvPr>
          <p:cNvSpPr>
            <a:spLocks noGrp="1"/>
          </p:cNvSpPr>
          <p:nvPr>
            <p:ph type="dt" sz="half" idx="10"/>
          </p:nvPr>
        </p:nvSpPr>
        <p:spPr/>
        <p:txBody>
          <a:bodyPr/>
          <a:lstStyle/>
          <a:p>
            <a:r>
              <a:rPr lang="en-IN" dirty="0"/>
              <a:t>10-04-2023</a:t>
            </a:r>
          </a:p>
        </p:txBody>
      </p:sp>
      <p:sp>
        <p:nvSpPr>
          <p:cNvPr id="5" name="Slide Number Placeholder 4">
            <a:extLst>
              <a:ext uri="{FF2B5EF4-FFF2-40B4-BE49-F238E27FC236}">
                <a16:creationId xmlns:a16="http://schemas.microsoft.com/office/drawing/2014/main" id="{8BBB847C-58FB-58C8-32C9-9A8BAF62EA4A}"/>
              </a:ext>
            </a:extLst>
          </p:cNvPr>
          <p:cNvSpPr>
            <a:spLocks noGrp="1"/>
          </p:cNvSpPr>
          <p:nvPr>
            <p:ph type="sldNum" sz="quarter" idx="12"/>
          </p:nvPr>
        </p:nvSpPr>
        <p:spPr/>
        <p:txBody>
          <a:bodyPr/>
          <a:lstStyle/>
          <a:p>
            <a:fld id="{9D3FF152-60F5-4862-82F9-1190556AA56F}" type="slidenum">
              <a:rPr lang="en-IN" smtClean="0"/>
              <a:t>23</a:t>
            </a:fld>
            <a:endParaRPr lang="en-IN"/>
          </a:p>
        </p:txBody>
      </p:sp>
      <p:sp>
        <p:nvSpPr>
          <p:cNvPr id="7" name="Content Placeholder 2"/>
          <p:cNvSpPr>
            <a:spLocks noGrp="1"/>
          </p:cNvSpPr>
          <p:nvPr>
            <p:ph idx="1"/>
          </p:nvPr>
        </p:nvSpPr>
        <p:spPr>
          <a:xfrm>
            <a:off x="628650" y="1166949"/>
            <a:ext cx="7886700" cy="5010014"/>
          </a:xfrm>
        </p:spPr>
        <p:txBody>
          <a:bodyPr>
            <a:normAutofit/>
          </a:bodyPr>
          <a:lstStyle/>
          <a:p>
            <a:pPr marL="0" indent="0" algn="just">
              <a:lnSpc>
                <a:spcPct val="150000"/>
              </a:lnSpc>
              <a:buNone/>
            </a:pPr>
            <a:r>
              <a:rPr lang="en-US" sz="1800" b="1" dirty="0" smtClean="0">
                <a:latin typeface="Times New Roman" panose="02020603050405020304" pitchFamily="18" charset="0"/>
                <a:cs typeface="Times New Roman" panose="02020603050405020304" pitchFamily="18" charset="0"/>
              </a:rPr>
              <a:t>3) </a:t>
            </a:r>
            <a:r>
              <a:rPr lang="en-US" sz="1800" b="1" u="sng" dirty="0" smtClean="0">
                <a:latin typeface="Times New Roman" panose="02020603050405020304" pitchFamily="18" charset="0"/>
                <a:cs typeface="Times New Roman" panose="02020603050405020304" pitchFamily="18" charset="0"/>
              </a:rPr>
              <a:t>HEAD:</a:t>
            </a:r>
          </a:p>
          <a:p>
            <a:pPr algn="just">
              <a:lnSpc>
                <a:spcPct val="150000"/>
              </a:lnSpc>
              <a:buFont typeface="Wingdings" panose="05000000000000000000" pitchFamily="2" charset="2"/>
              <a:buChar char="Ø"/>
            </a:pPr>
            <a:r>
              <a:rPr lang="en-US" sz="1800" b="1" dirty="0" smtClean="0">
                <a:latin typeface="Times New Roman" panose="02020603050405020304" pitchFamily="18" charset="0"/>
                <a:cs typeface="Times New Roman" panose="02020603050405020304" pitchFamily="18" charset="0"/>
              </a:rPr>
              <a:t>Head </a:t>
            </a:r>
            <a:r>
              <a:rPr lang="en-US" sz="1800" b="1" dirty="0">
                <a:latin typeface="Times New Roman" panose="02020603050405020304" pitchFamily="18" charset="0"/>
                <a:cs typeface="Times New Roman" panose="02020603050405020304" pitchFamily="18" charset="0"/>
              </a:rPr>
              <a:t>Login:</a:t>
            </a:r>
            <a:endParaRPr lang="en-IN" sz="1800" dirty="0">
              <a:latin typeface="Times New Roman" panose="02020603050405020304" pitchFamily="18" charset="0"/>
              <a:cs typeface="Times New Roman" panose="02020603050405020304" pitchFamily="18" charset="0"/>
            </a:endParaRPr>
          </a:p>
          <a:p>
            <a:pPr marL="0" indent="0" algn="just">
              <a:lnSpc>
                <a:spcPct val="150000"/>
              </a:lnSpc>
              <a:buNone/>
            </a:pPr>
            <a:r>
              <a:rPr lang="en-US" sz="1800" dirty="0" smtClean="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This module gives the way to enter into main page after login with valid input such as email id and password. </a:t>
            </a:r>
            <a:endParaRPr lang="en-IN" sz="1800" b="1"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Head Response:</a:t>
            </a:r>
            <a:endParaRPr lang="en-IN" sz="1800" b="1" dirty="0">
              <a:latin typeface="Times New Roman" panose="02020603050405020304" pitchFamily="18" charset="0"/>
              <a:cs typeface="Times New Roman" panose="02020603050405020304" pitchFamily="18" charset="0"/>
            </a:endParaRPr>
          </a:p>
          <a:p>
            <a:pPr marL="0" indent="0" algn="just">
              <a:lnSpc>
                <a:spcPct val="150000"/>
              </a:lnSpc>
              <a:buNone/>
            </a:pPr>
            <a:r>
              <a:rPr lang="en-US" sz="1800" dirty="0">
                <a:latin typeface="Times New Roman" panose="02020603050405020304" pitchFamily="18" charset="0"/>
                <a:cs typeface="Times New Roman" panose="02020603050405020304" pitchFamily="18" charset="0"/>
              </a:rPr>
              <a:t>       This module helps the user requested file to be accepted by the head. And the unknown user or third party also request the file. But the unknown user request IP address will be verified by the head. If the IP address is valid then they will get accepted, if it is invalid then they will get rejected.</a:t>
            </a:r>
            <a:endParaRPr lang="en-IN" sz="1800" dirty="0">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Ø"/>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73311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7C3E4E9-4199-339C-75CA-C1D0D0AF6F57}"/>
              </a:ext>
            </a:extLst>
          </p:cNvPr>
          <p:cNvSpPr>
            <a:spLocks noGrp="1"/>
          </p:cNvSpPr>
          <p:nvPr>
            <p:ph type="dt" sz="half" idx="10"/>
          </p:nvPr>
        </p:nvSpPr>
        <p:spPr/>
        <p:txBody>
          <a:bodyPr/>
          <a:lstStyle/>
          <a:p>
            <a:r>
              <a:rPr lang="en-IN" dirty="0"/>
              <a:t>10-04-2023</a:t>
            </a:r>
          </a:p>
        </p:txBody>
      </p:sp>
      <p:sp>
        <p:nvSpPr>
          <p:cNvPr id="5" name="Slide Number Placeholder 4">
            <a:extLst>
              <a:ext uri="{FF2B5EF4-FFF2-40B4-BE49-F238E27FC236}">
                <a16:creationId xmlns:a16="http://schemas.microsoft.com/office/drawing/2014/main" id="{8BBB847C-58FB-58C8-32C9-9A8BAF62EA4A}"/>
              </a:ext>
            </a:extLst>
          </p:cNvPr>
          <p:cNvSpPr>
            <a:spLocks noGrp="1"/>
          </p:cNvSpPr>
          <p:nvPr>
            <p:ph type="sldNum" sz="quarter" idx="12"/>
          </p:nvPr>
        </p:nvSpPr>
        <p:spPr/>
        <p:txBody>
          <a:bodyPr/>
          <a:lstStyle/>
          <a:p>
            <a:fld id="{9D3FF152-60F5-4862-82F9-1190556AA56F}" type="slidenum">
              <a:rPr lang="en-IN" smtClean="0"/>
              <a:t>24</a:t>
            </a:fld>
            <a:endParaRPr lang="en-IN"/>
          </a:p>
        </p:txBody>
      </p:sp>
      <p:sp>
        <p:nvSpPr>
          <p:cNvPr id="7" name="Title 1">
            <a:extLst>
              <a:ext uri="{FF2B5EF4-FFF2-40B4-BE49-F238E27FC236}">
                <a16:creationId xmlns:a16="http://schemas.microsoft.com/office/drawing/2014/main" id="{7513A726-45BD-4B17-BF54-42F7352C7AE4}"/>
              </a:ext>
            </a:extLst>
          </p:cNvPr>
          <p:cNvSpPr txBox="1">
            <a:spLocks/>
          </p:cNvSpPr>
          <p:nvPr/>
        </p:nvSpPr>
        <p:spPr>
          <a:xfrm>
            <a:off x="628650" y="255094"/>
            <a:ext cx="7886700" cy="53025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TESTCASES</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AE4ED3CF-B914-DB8C-5364-3AB2F5E47690}"/>
              </a:ext>
            </a:extLst>
          </p:cNvPr>
          <p:cNvSpPr txBox="1"/>
          <p:nvPr/>
        </p:nvSpPr>
        <p:spPr>
          <a:xfrm>
            <a:off x="493295" y="651754"/>
            <a:ext cx="6229350" cy="507831"/>
          </a:xfrm>
          <a:prstGeom prst="rect">
            <a:avLst/>
          </a:prstGeom>
          <a:noFill/>
        </p:spPr>
        <p:txBody>
          <a:bodyPr wrap="square">
            <a:spAutoFit/>
          </a:bodyPr>
          <a:lstStyle/>
          <a:p>
            <a:pPr algn="just">
              <a:lnSpc>
                <a:spcPct val="150000"/>
              </a:lnSpc>
              <a:spcBef>
                <a:spcPts val="290"/>
              </a:spcBef>
              <a:spcAft>
                <a:spcPts val="800"/>
              </a:spcAft>
              <a:tabLst>
                <a:tab pos="580390" algn="l"/>
              </a:tabLst>
            </a:pPr>
            <a:r>
              <a:rPr lang="en-IN" sz="1800" b="1" kern="100" dirty="0">
                <a:effectLst/>
                <a:latin typeface="Times New Roman" panose="02020603050405020304" pitchFamily="18" charset="0"/>
                <a:ea typeface="Calibri" panose="020F0502020204030204" pitchFamily="34" charset="0"/>
              </a:rPr>
              <a:t>MODULE NAME: STAFF</a:t>
            </a:r>
            <a:endParaRPr lang="en-IN" sz="1400" dirty="0">
              <a:effectLst/>
              <a:latin typeface="Times New Roman" panose="02020603050405020304" pitchFamily="18" charset="0"/>
              <a:ea typeface="Times New Roman" panose="02020603050405020304" pitchFamily="18" charset="0"/>
            </a:endParaRPr>
          </a:p>
        </p:txBody>
      </p:sp>
      <p:graphicFrame>
        <p:nvGraphicFramePr>
          <p:cNvPr id="9" name="Table 8">
            <a:extLst>
              <a:ext uri="{FF2B5EF4-FFF2-40B4-BE49-F238E27FC236}">
                <a16:creationId xmlns:a16="http://schemas.microsoft.com/office/drawing/2014/main" id="{C1B44208-C02B-5737-744A-8172C105858B}"/>
              </a:ext>
            </a:extLst>
          </p:cNvPr>
          <p:cNvGraphicFramePr>
            <a:graphicFrameLocks noGrp="1"/>
          </p:cNvGraphicFramePr>
          <p:nvPr>
            <p:extLst>
              <p:ext uri="{D42A27DB-BD31-4B8C-83A1-F6EECF244321}">
                <p14:modId xmlns:p14="http://schemas.microsoft.com/office/powerpoint/2010/main" val="3611293680"/>
              </p:ext>
            </p:extLst>
          </p:nvPr>
        </p:nvGraphicFramePr>
        <p:xfrm>
          <a:off x="493295" y="1111586"/>
          <a:ext cx="8349914" cy="5292765"/>
        </p:xfrm>
        <a:graphic>
          <a:graphicData uri="http://schemas.openxmlformats.org/drawingml/2006/table">
            <a:tbl>
              <a:tblPr firstRow="1" firstCol="1" bandRow="1">
                <a:tableStyleId>{5940675A-B579-460E-94D1-54222C63F5DA}</a:tableStyleId>
              </a:tblPr>
              <a:tblGrid>
                <a:gridCol w="1120063">
                  <a:extLst>
                    <a:ext uri="{9D8B030D-6E8A-4147-A177-3AD203B41FA5}">
                      <a16:colId xmlns:a16="http://schemas.microsoft.com/office/drawing/2014/main" val="3277724605"/>
                    </a:ext>
                  </a:extLst>
                </a:gridCol>
                <a:gridCol w="1455765">
                  <a:extLst>
                    <a:ext uri="{9D8B030D-6E8A-4147-A177-3AD203B41FA5}">
                      <a16:colId xmlns:a16="http://schemas.microsoft.com/office/drawing/2014/main" val="3035370302"/>
                    </a:ext>
                  </a:extLst>
                </a:gridCol>
                <a:gridCol w="1567928">
                  <a:extLst>
                    <a:ext uri="{9D8B030D-6E8A-4147-A177-3AD203B41FA5}">
                      <a16:colId xmlns:a16="http://schemas.microsoft.com/office/drawing/2014/main" val="3935777959"/>
                    </a:ext>
                  </a:extLst>
                </a:gridCol>
                <a:gridCol w="1679305">
                  <a:extLst>
                    <a:ext uri="{9D8B030D-6E8A-4147-A177-3AD203B41FA5}">
                      <a16:colId xmlns:a16="http://schemas.microsoft.com/office/drawing/2014/main" val="3029722358"/>
                    </a:ext>
                  </a:extLst>
                </a:gridCol>
                <a:gridCol w="1455765">
                  <a:extLst>
                    <a:ext uri="{9D8B030D-6E8A-4147-A177-3AD203B41FA5}">
                      <a16:colId xmlns:a16="http://schemas.microsoft.com/office/drawing/2014/main" val="2465149374"/>
                    </a:ext>
                  </a:extLst>
                </a:gridCol>
                <a:gridCol w="1071088">
                  <a:extLst>
                    <a:ext uri="{9D8B030D-6E8A-4147-A177-3AD203B41FA5}">
                      <a16:colId xmlns:a16="http://schemas.microsoft.com/office/drawing/2014/main" val="865159737"/>
                    </a:ext>
                  </a:extLst>
                </a:gridCol>
              </a:tblGrid>
              <a:tr h="808925">
                <a:tc>
                  <a:txBody>
                    <a:bodyPr/>
                    <a:lstStyle/>
                    <a:p>
                      <a:pPr algn="ctr">
                        <a:lnSpc>
                          <a:spcPct val="150000"/>
                        </a:lnSpc>
                        <a:spcBef>
                          <a:spcPts val="290"/>
                        </a:spcBef>
                        <a:tabLst>
                          <a:tab pos="580390" algn="l"/>
                        </a:tabLst>
                      </a:pPr>
                      <a:r>
                        <a:rPr lang="en-IN" sz="1600" b="1" kern="100" dirty="0">
                          <a:effectLst/>
                          <a:latin typeface="Times New Roman" panose="02020603050405020304" pitchFamily="18" charset="0"/>
                          <a:cs typeface="Times New Roman" panose="02020603050405020304" pitchFamily="18" charset="0"/>
                        </a:rPr>
                        <a:t>Test Case</a:t>
                      </a:r>
                    </a:p>
                    <a:p>
                      <a:pPr algn="ctr">
                        <a:lnSpc>
                          <a:spcPct val="150000"/>
                        </a:lnSpc>
                        <a:spcBef>
                          <a:spcPts val="290"/>
                        </a:spcBef>
                        <a:tabLst>
                          <a:tab pos="580390" algn="l"/>
                        </a:tabLst>
                      </a:pPr>
                      <a:r>
                        <a:rPr lang="en-IN" sz="1600" b="1" kern="100" dirty="0">
                          <a:effectLst/>
                          <a:latin typeface="Times New Roman" panose="02020603050405020304" pitchFamily="18" charset="0"/>
                          <a:cs typeface="Times New Roman" panose="02020603050405020304" pitchFamily="18" charset="0"/>
                        </a:rPr>
                        <a:t> Id</a:t>
                      </a:r>
                      <a:endParaRPr lang="en-IN" sz="16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600" b="1" kern="100" dirty="0">
                          <a:effectLst/>
                          <a:latin typeface="Times New Roman" panose="02020603050405020304" pitchFamily="18" charset="0"/>
                          <a:cs typeface="Times New Roman" panose="02020603050405020304" pitchFamily="18" charset="0"/>
                        </a:rPr>
                        <a:t>Test Case</a:t>
                      </a:r>
                    </a:p>
                    <a:p>
                      <a:pPr algn="ctr">
                        <a:lnSpc>
                          <a:spcPct val="150000"/>
                        </a:lnSpc>
                        <a:spcBef>
                          <a:spcPts val="290"/>
                        </a:spcBef>
                        <a:tabLst>
                          <a:tab pos="580390" algn="l"/>
                        </a:tabLst>
                      </a:pPr>
                      <a:r>
                        <a:rPr lang="en-IN" sz="1600" b="1" kern="100" dirty="0">
                          <a:effectLst/>
                          <a:latin typeface="Times New Roman" panose="02020603050405020304" pitchFamily="18" charset="0"/>
                          <a:cs typeface="Times New Roman" panose="02020603050405020304" pitchFamily="18" charset="0"/>
                        </a:rPr>
                        <a:t>Name</a:t>
                      </a:r>
                      <a:endParaRPr lang="en-IN" sz="16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600" b="1" kern="100" dirty="0">
                          <a:effectLst/>
                          <a:latin typeface="Times New Roman" panose="02020603050405020304" pitchFamily="18" charset="0"/>
                          <a:cs typeface="Times New Roman" panose="02020603050405020304" pitchFamily="18" charset="0"/>
                        </a:rPr>
                        <a:t>Input</a:t>
                      </a:r>
                      <a:endParaRPr lang="en-IN" sz="16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600" b="1" kern="100" dirty="0">
                          <a:effectLst/>
                          <a:latin typeface="Times New Roman" panose="02020603050405020304" pitchFamily="18" charset="0"/>
                          <a:cs typeface="Times New Roman" panose="02020603050405020304" pitchFamily="18" charset="0"/>
                        </a:rPr>
                        <a:t>Expected</a:t>
                      </a:r>
                    </a:p>
                    <a:p>
                      <a:pPr algn="ctr">
                        <a:lnSpc>
                          <a:spcPct val="150000"/>
                        </a:lnSpc>
                        <a:spcBef>
                          <a:spcPts val="290"/>
                        </a:spcBef>
                        <a:tabLst>
                          <a:tab pos="580390" algn="l"/>
                        </a:tabLst>
                      </a:pPr>
                      <a:r>
                        <a:rPr lang="en-IN" sz="1600" b="1" kern="100" dirty="0">
                          <a:effectLst/>
                          <a:latin typeface="Times New Roman" panose="02020603050405020304" pitchFamily="18" charset="0"/>
                          <a:cs typeface="Times New Roman" panose="02020603050405020304" pitchFamily="18" charset="0"/>
                        </a:rPr>
                        <a:t> Output</a:t>
                      </a:r>
                      <a:endParaRPr lang="en-IN" sz="16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600" b="1" kern="100" dirty="0">
                          <a:effectLst/>
                          <a:latin typeface="Times New Roman" panose="02020603050405020304" pitchFamily="18" charset="0"/>
                          <a:cs typeface="Times New Roman" panose="02020603050405020304" pitchFamily="18" charset="0"/>
                        </a:rPr>
                        <a:t>Actual</a:t>
                      </a:r>
                    </a:p>
                    <a:p>
                      <a:pPr algn="ctr">
                        <a:lnSpc>
                          <a:spcPct val="150000"/>
                        </a:lnSpc>
                        <a:spcBef>
                          <a:spcPts val="290"/>
                        </a:spcBef>
                        <a:tabLst>
                          <a:tab pos="580390" algn="l"/>
                        </a:tabLst>
                      </a:pPr>
                      <a:r>
                        <a:rPr lang="en-IN" sz="1600" b="1" kern="100" dirty="0">
                          <a:effectLst/>
                          <a:latin typeface="Times New Roman" panose="02020603050405020304" pitchFamily="18" charset="0"/>
                          <a:cs typeface="Times New Roman" panose="02020603050405020304" pitchFamily="18" charset="0"/>
                        </a:rPr>
                        <a:t> Output</a:t>
                      </a:r>
                      <a:endParaRPr lang="en-IN" sz="16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600" b="1" kern="100" dirty="0">
                          <a:effectLst/>
                          <a:latin typeface="Times New Roman" panose="02020603050405020304" pitchFamily="18" charset="0"/>
                          <a:cs typeface="Times New Roman" panose="02020603050405020304" pitchFamily="18" charset="0"/>
                        </a:rPr>
                        <a:t>Test Result (Pass/Fail)</a:t>
                      </a:r>
                      <a:endParaRPr lang="en-IN" sz="16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extLst>
                  <a:ext uri="{0D108BD9-81ED-4DB2-BD59-A6C34878D82A}">
                    <a16:rowId xmlns:a16="http://schemas.microsoft.com/office/drawing/2014/main" val="2573062356"/>
                  </a:ext>
                </a:extLst>
              </a:tr>
              <a:tr h="1489435">
                <a:tc>
                  <a:txBody>
                    <a:bodyPr/>
                    <a:lstStyle/>
                    <a:p>
                      <a:pPr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TC01</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R="3810"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3810"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Registration</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31750"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Username,</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marR="31750"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Phone number, Email ID, Password,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89535"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User should be redirected to login page</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marR="302895"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rPr>
                        <a:t>1.2)</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945" marR="95885"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User should be redirected to login page</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marR="95885"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rPr>
                        <a:t>1.2</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Pass</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74037082"/>
                  </a:ext>
                </a:extLst>
              </a:tr>
              <a:tr h="789966">
                <a:tc>
                  <a:txBody>
                    <a:bodyPr/>
                    <a:lstStyle/>
                    <a:p>
                      <a:pPr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TC02</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R="3810"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Login</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Email, Password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Login Successful</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marR="302895"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rPr>
                        <a:t>1.3</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Login Successful</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marR="95885"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rPr>
                        <a:t>1.3</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rPr>
                        <a:t>Pass</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835711374"/>
                  </a:ext>
                </a:extLst>
              </a:tr>
              <a:tr h="862519">
                <a:tc>
                  <a:txBody>
                    <a:bodyPr/>
                    <a:lstStyle/>
                    <a:p>
                      <a:pPr algn="ctr">
                        <a:lnSpc>
                          <a:spcPct val="150000"/>
                        </a:lnSpc>
                        <a:spcAft>
                          <a:spcPts val="0"/>
                        </a:spcAft>
                      </a:pPr>
                      <a:endPar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TC03</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R="3810" algn="ctr">
                        <a:lnSpc>
                          <a:spcPct val="150000"/>
                        </a:lnSpc>
                        <a:spcAft>
                          <a:spcPts val="0"/>
                        </a:spcAft>
                      </a:pPr>
                      <a:endPar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endParaRPr>
                    </a:p>
                    <a:p>
                      <a:pPr marR="3810"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Request</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Bef>
                          <a:spcPts val="45"/>
                        </a:spcBef>
                        <a:spcAft>
                          <a:spcPts val="0"/>
                        </a:spcAft>
                      </a:pPr>
                      <a:r>
                        <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rPr>
                        <a:t>File</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Request sent to Head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rPr>
                        <a:t>1.4)</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Request sent to Head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rPr>
                        <a:t>1.4)</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algn="ctr">
                        <a:lnSpc>
                          <a:spcPct val="150000"/>
                        </a:lnSpc>
                        <a:spcAft>
                          <a:spcPts val="0"/>
                        </a:spcAft>
                      </a:pPr>
                      <a:endPar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endParaRPr>
                    </a:p>
                    <a:p>
                      <a:pPr marL="67310"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Pass</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233910057"/>
                  </a:ext>
                </a:extLst>
              </a:tr>
              <a:tr h="1107159">
                <a:tc>
                  <a:txBody>
                    <a:bodyPr/>
                    <a:lstStyle/>
                    <a:p>
                      <a:pPr algn="ctr">
                        <a:lnSpc>
                          <a:spcPct val="150000"/>
                        </a:lnSpc>
                        <a:spcAft>
                          <a:spcPts val="0"/>
                        </a:spcAft>
                      </a:pPr>
                      <a:endPar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TC04</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R="3810" algn="ctr">
                        <a:lnSpc>
                          <a:spcPct val="150000"/>
                        </a:lnSpc>
                        <a:spcAft>
                          <a:spcPts val="0"/>
                        </a:spcAft>
                      </a:pPr>
                      <a:endPar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endParaRPr>
                    </a:p>
                    <a:p>
                      <a:pPr marR="3810"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Download</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File Key, QR Code Key</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Downloaded Successfully</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rPr>
                        <a:t>1.5)</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Downloaded Successfully</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Bef>
                          <a:spcPts val="4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rPr>
                        <a:t>1.5)</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600" dirty="0" smtClean="0">
                          <a:effectLst/>
                          <a:latin typeface="Times New Roman" panose="02020603050405020304" pitchFamily="18" charset="0"/>
                          <a:ea typeface="Times New Roman" panose="02020603050405020304" pitchFamily="18" charset="0"/>
                          <a:cs typeface="Times New Roman" panose="02020603050405020304" pitchFamily="18" charset="0"/>
                        </a:rPr>
                        <a:t>Pass</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98396274"/>
                  </a:ext>
                </a:extLst>
              </a:tr>
            </a:tbl>
          </a:graphicData>
        </a:graphic>
      </p:graphicFrame>
    </p:spTree>
    <p:extLst>
      <p:ext uri="{BB962C8B-B14F-4D97-AF65-F5344CB8AC3E}">
        <p14:creationId xmlns:p14="http://schemas.microsoft.com/office/powerpoint/2010/main" val="16094380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7C3E4E9-4199-339C-75CA-C1D0D0AF6F57}"/>
              </a:ext>
            </a:extLst>
          </p:cNvPr>
          <p:cNvSpPr>
            <a:spLocks noGrp="1"/>
          </p:cNvSpPr>
          <p:nvPr>
            <p:ph type="dt" sz="half" idx="10"/>
          </p:nvPr>
        </p:nvSpPr>
        <p:spPr/>
        <p:txBody>
          <a:bodyPr/>
          <a:lstStyle/>
          <a:p>
            <a:r>
              <a:rPr lang="en-IN" dirty="0"/>
              <a:t>10-04-2023</a:t>
            </a:r>
          </a:p>
        </p:txBody>
      </p:sp>
      <p:sp>
        <p:nvSpPr>
          <p:cNvPr id="5" name="Slide Number Placeholder 4">
            <a:extLst>
              <a:ext uri="{FF2B5EF4-FFF2-40B4-BE49-F238E27FC236}">
                <a16:creationId xmlns:a16="http://schemas.microsoft.com/office/drawing/2014/main" id="{8BBB847C-58FB-58C8-32C9-9A8BAF62EA4A}"/>
              </a:ext>
            </a:extLst>
          </p:cNvPr>
          <p:cNvSpPr>
            <a:spLocks noGrp="1"/>
          </p:cNvSpPr>
          <p:nvPr>
            <p:ph type="sldNum" sz="quarter" idx="12"/>
          </p:nvPr>
        </p:nvSpPr>
        <p:spPr/>
        <p:txBody>
          <a:bodyPr/>
          <a:lstStyle/>
          <a:p>
            <a:fld id="{9D3FF152-60F5-4862-82F9-1190556AA56F}" type="slidenum">
              <a:rPr lang="en-IN" smtClean="0"/>
              <a:t>25</a:t>
            </a:fld>
            <a:endParaRPr lang="en-IN"/>
          </a:p>
        </p:txBody>
      </p:sp>
      <p:sp>
        <p:nvSpPr>
          <p:cNvPr id="7" name="Title 1">
            <a:extLst>
              <a:ext uri="{FF2B5EF4-FFF2-40B4-BE49-F238E27FC236}">
                <a16:creationId xmlns:a16="http://schemas.microsoft.com/office/drawing/2014/main" id="{7513A726-45BD-4B17-BF54-42F7352C7AE4}"/>
              </a:ext>
            </a:extLst>
          </p:cNvPr>
          <p:cNvSpPr txBox="1">
            <a:spLocks/>
          </p:cNvSpPr>
          <p:nvPr/>
        </p:nvSpPr>
        <p:spPr>
          <a:xfrm>
            <a:off x="628650" y="255094"/>
            <a:ext cx="7886700" cy="53025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TESTCASES</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AE4ED3CF-B914-DB8C-5364-3AB2F5E47690}"/>
              </a:ext>
            </a:extLst>
          </p:cNvPr>
          <p:cNvSpPr txBox="1"/>
          <p:nvPr/>
        </p:nvSpPr>
        <p:spPr>
          <a:xfrm>
            <a:off x="493295" y="651754"/>
            <a:ext cx="6229350" cy="507831"/>
          </a:xfrm>
          <a:prstGeom prst="rect">
            <a:avLst/>
          </a:prstGeom>
          <a:noFill/>
        </p:spPr>
        <p:txBody>
          <a:bodyPr wrap="square">
            <a:spAutoFit/>
          </a:bodyPr>
          <a:lstStyle/>
          <a:p>
            <a:pPr algn="just">
              <a:lnSpc>
                <a:spcPct val="150000"/>
              </a:lnSpc>
              <a:spcBef>
                <a:spcPts val="290"/>
              </a:spcBef>
              <a:spcAft>
                <a:spcPts val="800"/>
              </a:spcAft>
              <a:tabLst>
                <a:tab pos="580390" algn="l"/>
              </a:tabLst>
            </a:pPr>
            <a:r>
              <a:rPr lang="en-IN" sz="1800" b="1" kern="100" dirty="0">
                <a:effectLst/>
                <a:latin typeface="Times New Roman" panose="02020603050405020304" pitchFamily="18" charset="0"/>
                <a:ea typeface="Calibri" panose="020F0502020204030204" pitchFamily="34" charset="0"/>
              </a:rPr>
              <a:t>MODULE NAME: MANAGER</a:t>
            </a:r>
            <a:endParaRPr lang="en-IN" sz="1400" dirty="0">
              <a:effectLst/>
              <a:latin typeface="Times New Roman" panose="02020603050405020304" pitchFamily="18" charset="0"/>
              <a:ea typeface="Times New Roman" panose="02020603050405020304" pitchFamily="18" charset="0"/>
            </a:endParaRPr>
          </a:p>
        </p:txBody>
      </p:sp>
      <p:graphicFrame>
        <p:nvGraphicFramePr>
          <p:cNvPr id="9" name="Table 8">
            <a:extLst>
              <a:ext uri="{FF2B5EF4-FFF2-40B4-BE49-F238E27FC236}">
                <a16:creationId xmlns:a16="http://schemas.microsoft.com/office/drawing/2014/main" id="{C1B44208-C02B-5737-744A-8172C105858B}"/>
              </a:ext>
            </a:extLst>
          </p:cNvPr>
          <p:cNvGraphicFramePr>
            <a:graphicFrameLocks noGrp="1"/>
          </p:cNvGraphicFramePr>
          <p:nvPr>
            <p:extLst>
              <p:ext uri="{D42A27DB-BD31-4B8C-83A1-F6EECF244321}">
                <p14:modId xmlns:p14="http://schemas.microsoft.com/office/powerpoint/2010/main" val="2863530040"/>
              </p:ext>
            </p:extLst>
          </p:nvPr>
        </p:nvGraphicFramePr>
        <p:xfrm>
          <a:off x="493295" y="1182012"/>
          <a:ext cx="8349914" cy="4975860"/>
        </p:xfrm>
        <a:graphic>
          <a:graphicData uri="http://schemas.openxmlformats.org/drawingml/2006/table">
            <a:tbl>
              <a:tblPr firstRow="1" firstCol="1" bandRow="1">
                <a:tableStyleId>{5940675A-B579-460E-94D1-54222C63F5DA}</a:tableStyleId>
              </a:tblPr>
              <a:tblGrid>
                <a:gridCol w="1120063">
                  <a:extLst>
                    <a:ext uri="{9D8B030D-6E8A-4147-A177-3AD203B41FA5}">
                      <a16:colId xmlns:a16="http://schemas.microsoft.com/office/drawing/2014/main" val="3277724605"/>
                    </a:ext>
                  </a:extLst>
                </a:gridCol>
                <a:gridCol w="1455765">
                  <a:extLst>
                    <a:ext uri="{9D8B030D-6E8A-4147-A177-3AD203B41FA5}">
                      <a16:colId xmlns:a16="http://schemas.microsoft.com/office/drawing/2014/main" val="3035370302"/>
                    </a:ext>
                  </a:extLst>
                </a:gridCol>
                <a:gridCol w="1372248">
                  <a:extLst>
                    <a:ext uri="{9D8B030D-6E8A-4147-A177-3AD203B41FA5}">
                      <a16:colId xmlns:a16="http://schemas.microsoft.com/office/drawing/2014/main" val="3935777959"/>
                    </a:ext>
                  </a:extLst>
                </a:gridCol>
                <a:gridCol w="1759132">
                  <a:extLst>
                    <a:ext uri="{9D8B030D-6E8A-4147-A177-3AD203B41FA5}">
                      <a16:colId xmlns:a16="http://schemas.microsoft.com/office/drawing/2014/main" val="3029722358"/>
                    </a:ext>
                  </a:extLst>
                </a:gridCol>
                <a:gridCol w="1402080">
                  <a:extLst>
                    <a:ext uri="{9D8B030D-6E8A-4147-A177-3AD203B41FA5}">
                      <a16:colId xmlns:a16="http://schemas.microsoft.com/office/drawing/2014/main" val="2465149374"/>
                    </a:ext>
                  </a:extLst>
                </a:gridCol>
                <a:gridCol w="1240626">
                  <a:extLst>
                    <a:ext uri="{9D8B030D-6E8A-4147-A177-3AD203B41FA5}">
                      <a16:colId xmlns:a16="http://schemas.microsoft.com/office/drawing/2014/main" val="865159737"/>
                    </a:ext>
                  </a:extLst>
                </a:gridCol>
              </a:tblGrid>
              <a:tr h="818358">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Test Case</a:t>
                      </a:r>
                    </a:p>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 Id</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Test Case</a:t>
                      </a:r>
                    </a:p>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Name</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Input</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Expected</a:t>
                      </a:r>
                    </a:p>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 Output</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Actual</a:t>
                      </a:r>
                    </a:p>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 Output</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Test Result (Pass/Fail)</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extLst>
                  <a:ext uri="{0D108BD9-81ED-4DB2-BD59-A6C34878D82A}">
                    <a16:rowId xmlns:a16="http://schemas.microsoft.com/office/drawing/2014/main" val="2573062356"/>
                  </a:ext>
                </a:extLst>
              </a:tr>
              <a:tr h="1506804">
                <a:tc>
                  <a:txBody>
                    <a:bodyPr/>
                    <a:lstStyle/>
                    <a:p>
                      <a:pP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marR="61595"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TC01</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R="381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Login</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3175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Email, Password</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89535"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Login Successful</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89535"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rPr>
                        <a:t>1.6)</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213995"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Login Successful</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213995"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rPr>
                        <a:t>1.6)</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nSpc>
                          <a:spcPct val="150000"/>
                        </a:lnSpc>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Pass</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74037082"/>
                  </a:ext>
                </a:extLst>
              </a:tr>
              <a:tr h="1144409">
                <a:tc>
                  <a:txBody>
                    <a:bodyPr/>
                    <a:lstStyle/>
                    <a:p>
                      <a:pPr>
                        <a:lnSpc>
                          <a:spcPct val="150000"/>
                        </a:lnSpc>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TC02</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R="381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381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Add File</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File, Type</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Uploaded Successfully</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rPr>
                        <a:t>1.7)</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Uploaded Successfully</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rPr>
                        <a:t>1.7)</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nSpc>
                          <a:spcPct val="150000"/>
                        </a:lnSpc>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Pass</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835711374"/>
                  </a:ext>
                </a:extLst>
              </a:tr>
              <a:tr h="1110076">
                <a:tc>
                  <a:txBody>
                    <a:bodyPr/>
                    <a:lstStyle/>
                    <a:p>
                      <a:pPr>
                        <a:lnSpc>
                          <a:spcPct val="150000"/>
                        </a:lnSpc>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TC03</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R="381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381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View</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Bef>
                          <a:spcPts val="45"/>
                        </a:spcBef>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View File</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Available Files are shown</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rPr>
                        <a:t>1.8)</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Available Files are shown</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rPr>
                        <a:t>1.8)</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Pass</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233910057"/>
                  </a:ext>
                </a:extLst>
              </a:tr>
            </a:tbl>
          </a:graphicData>
        </a:graphic>
      </p:graphicFrame>
    </p:spTree>
    <p:extLst>
      <p:ext uri="{BB962C8B-B14F-4D97-AF65-F5344CB8AC3E}">
        <p14:creationId xmlns:p14="http://schemas.microsoft.com/office/powerpoint/2010/main" val="35318426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7C3E4E9-4199-339C-75CA-C1D0D0AF6F57}"/>
              </a:ext>
            </a:extLst>
          </p:cNvPr>
          <p:cNvSpPr>
            <a:spLocks noGrp="1"/>
          </p:cNvSpPr>
          <p:nvPr>
            <p:ph type="dt" sz="half" idx="10"/>
          </p:nvPr>
        </p:nvSpPr>
        <p:spPr/>
        <p:txBody>
          <a:bodyPr/>
          <a:lstStyle/>
          <a:p>
            <a:r>
              <a:rPr lang="en-IN" dirty="0"/>
              <a:t>10-04-2023</a:t>
            </a:r>
          </a:p>
        </p:txBody>
      </p:sp>
      <p:sp>
        <p:nvSpPr>
          <p:cNvPr id="5" name="Slide Number Placeholder 4">
            <a:extLst>
              <a:ext uri="{FF2B5EF4-FFF2-40B4-BE49-F238E27FC236}">
                <a16:creationId xmlns:a16="http://schemas.microsoft.com/office/drawing/2014/main" id="{8BBB847C-58FB-58C8-32C9-9A8BAF62EA4A}"/>
              </a:ext>
            </a:extLst>
          </p:cNvPr>
          <p:cNvSpPr>
            <a:spLocks noGrp="1"/>
          </p:cNvSpPr>
          <p:nvPr>
            <p:ph type="sldNum" sz="quarter" idx="12"/>
          </p:nvPr>
        </p:nvSpPr>
        <p:spPr/>
        <p:txBody>
          <a:bodyPr/>
          <a:lstStyle/>
          <a:p>
            <a:fld id="{9D3FF152-60F5-4862-82F9-1190556AA56F}" type="slidenum">
              <a:rPr lang="en-IN" smtClean="0"/>
              <a:t>26</a:t>
            </a:fld>
            <a:endParaRPr lang="en-IN"/>
          </a:p>
        </p:txBody>
      </p:sp>
      <p:sp>
        <p:nvSpPr>
          <p:cNvPr id="7" name="Title 1">
            <a:extLst>
              <a:ext uri="{FF2B5EF4-FFF2-40B4-BE49-F238E27FC236}">
                <a16:creationId xmlns:a16="http://schemas.microsoft.com/office/drawing/2014/main" id="{7513A726-45BD-4B17-BF54-42F7352C7AE4}"/>
              </a:ext>
            </a:extLst>
          </p:cNvPr>
          <p:cNvSpPr txBox="1">
            <a:spLocks/>
          </p:cNvSpPr>
          <p:nvPr/>
        </p:nvSpPr>
        <p:spPr>
          <a:xfrm>
            <a:off x="628650" y="255094"/>
            <a:ext cx="7886700" cy="53025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TESTCASES</a:t>
            </a:r>
            <a:endParaRPr lang="en-IN" sz="19900" b="1" dirty="0">
              <a:solidFill>
                <a:srgbClr val="7030A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AE4ED3CF-B914-DB8C-5364-3AB2F5E47690}"/>
              </a:ext>
            </a:extLst>
          </p:cNvPr>
          <p:cNvSpPr txBox="1"/>
          <p:nvPr/>
        </p:nvSpPr>
        <p:spPr>
          <a:xfrm>
            <a:off x="493295" y="651754"/>
            <a:ext cx="6229350" cy="507831"/>
          </a:xfrm>
          <a:prstGeom prst="rect">
            <a:avLst/>
          </a:prstGeom>
          <a:noFill/>
        </p:spPr>
        <p:txBody>
          <a:bodyPr wrap="square">
            <a:spAutoFit/>
          </a:bodyPr>
          <a:lstStyle/>
          <a:p>
            <a:pPr algn="just">
              <a:lnSpc>
                <a:spcPct val="150000"/>
              </a:lnSpc>
              <a:spcBef>
                <a:spcPts val="290"/>
              </a:spcBef>
              <a:spcAft>
                <a:spcPts val="800"/>
              </a:spcAft>
              <a:tabLst>
                <a:tab pos="580390" algn="l"/>
              </a:tabLst>
            </a:pPr>
            <a:r>
              <a:rPr lang="en-IN" sz="1800" b="1" kern="100" dirty="0">
                <a:effectLst/>
                <a:latin typeface="Times New Roman" panose="02020603050405020304" pitchFamily="18" charset="0"/>
                <a:ea typeface="Calibri" panose="020F0502020204030204" pitchFamily="34" charset="0"/>
              </a:rPr>
              <a:t>MODULE NAME: HEAD</a:t>
            </a:r>
            <a:endParaRPr lang="en-IN" sz="1400" dirty="0">
              <a:effectLst/>
              <a:latin typeface="Times New Roman" panose="02020603050405020304" pitchFamily="18" charset="0"/>
              <a:ea typeface="Times New Roman" panose="02020603050405020304" pitchFamily="18" charset="0"/>
            </a:endParaRPr>
          </a:p>
        </p:txBody>
      </p:sp>
      <p:graphicFrame>
        <p:nvGraphicFramePr>
          <p:cNvPr id="9" name="Table 8">
            <a:extLst>
              <a:ext uri="{FF2B5EF4-FFF2-40B4-BE49-F238E27FC236}">
                <a16:creationId xmlns:a16="http://schemas.microsoft.com/office/drawing/2014/main" id="{C1B44208-C02B-5737-744A-8172C105858B}"/>
              </a:ext>
            </a:extLst>
          </p:cNvPr>
          <p:cNvGraphicFramePr>
            <a:graphicFrameLocks noGrp="1"/>
          </p:cNvGraphicFramePr>
          <p:nvPr>
            <p:extLst>
              <p:ext uri="{D42A27DB-BD31-4B8C-83A1-F6EECF244321}">
                <p14:modId xmlns:p14="http://schemas.microsoft.com/office/powerpoint/2010/main" val="2970500256"/>
              </p:ext>
            </p:extLst>
          </p:nvPr>
        </p:nvGraphicFramePr>
        <p:xfrm>
          <a:off x="493295" y="1358998"/>
          <a:ext cx="8349914" cy="3602304"/>
        </p:xfrm>
        <a:graphic>
          <a:graphicData uri="http://schemas.openxmlformats.org/drawingml/2006/table">
            <a:tbl>
              <a:tblPr firstRow="1" firstCol="1" bandRow="1">
                <a:tableStyleId>{5940675A-B579-460E-94D1-54222C63F5DA}</a:tableStyleId>
              </a:tblPr>
              <a:tblGrid>
                <a:gridCol w="1120063">
                  <a:extLst>
                    <a:ext uri="{9D8B030D-6E8A-4147-A177-3AD203B41FA5}">
                      <a16:colId xmlns:a16="http://schemas.microsoft.com/office/drawing/2014/main" val="3277724605"/>
                    </a:ext>
                  </a:extLst>
                </a:gridCol>
                <a:gridCol w="1455765">
                  <a:extLst>
                    <a:ext uri="{9D8B030D-6E8A-4147-A177-3AD203B41FA5}">
                      <a16:colId xmlns:a16="http://schemas.microsoft.com/office/drawing/2014/main" val="3035370302"/>
                    </a:ext>
                  </a:extLst>
                </a:gridCol>
                <a:gridCol w="1441917">
                  <a:extLst>
                    <a:ext uri="{9D8B030D-6E8A-4147-A177-3AD203B41FA5}">
                      <a16:colId xmlns:a16="http://schemas.microsoft.com/office/drawing/2014/main" val="3935777959"/>
                    </a:ext>
                  </a:extLst>
                </a:gridCol>
                <a:gridCol w="1663337">
                  <a:extLst>
                    <a:ext uri="{9D8B030D-6E8A-4147-A177-3AD203B41FA5}">
                      <a16:colId xmlns:a16="http://schemas.microsoft.com/office/drawing/2014/main" val="3029722358"/>
                    </a:ext>
                  </a:extLst>
                </a:gridCol>
                <a:gridCol w="1471749">
                  <a:extLst>
                    <a:ext uri="{9D8B030D-6E8A-4147-A177-3AD203B41FA5}">
                      <a16:colId xmlns:a16="http://schemas.microsoft.com/office/drawing/2014/main" val="2465149374"/>
                    </a:ext>
                  </a:extLst>
                </a:gridCol>
                <a:gridCol w="1197083">
                  <a:extLst>
                    <a:ext uri="{9D8B030D-6E8A-4147-A177-3AD203B41FA5}">
                      <a16:colId xmlns:a16="http://schemas.microsoft.com/office/drawing/2014/main" val="865159737"/>
                    </a:ext>
                  </a:extLst>
                </a:gridCol>
              </a:tblGrid>
              <a:tr h="818358">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Test Case</a:t>
                      </a:r>
                    </a:p>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 Id</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Test Case</a:t>
                      </a:r>
                    </a:p>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Name</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Input</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Expected</a:t>
                      </a:r>
                    </a:p>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 Output</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Actual</a:t>
                      </a:r>
                    </a:p>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 Output</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tc>
                  <a:txBody>
                    <a:bodyPr/>
                    <a:lstStyle/>
                    <a:p>
                      <a:pPr algn="ctr">
                        <a:lnSpc>
                          <a:spcPct val="150000"/>
                        </a:lnSpc>
                        <a:spcBef>
                          <a:spcPts val="290"/>
                        </a:spcBef>
                        <a:tabLst>
                          <a:tab pos="580390" algn="l"/>
                        </a:tabLst>
                      </a:pPr>
                      <a:r>
                        <a:rPr lang="en-IN" sz="1800" b="1" kern="100" dirty="0">
                          <a:effectLst/>
                          <a:latin typeface="Times New Roman" panose="02020603050405020304" pitchFamily="18" charset="0"/>
                          <a:cs typeface="Times New Roman" panose="02020603050405020304" pitchFamily="18" charset="0"/>
                        </a:rPr>
                        <a:t>Test Result (Pass/Fail)</a:t>
                      </a:r>
                      <a:endParaRPr lang="en-IN" sz="1800" b="1"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245" marR="55245" marT="0" marB="0"/>
                </a:tc>
                <a:extLst>
                  <a:ext uri="{0D108BD9-81ED-4DB2-BD59-A6C34878D82A}">
                    <a16:rowId xmlns:a16="http://schemas.microsoft.com/office/drawing/2014/main" val="2573062356"/>
                  </a:ext>
                </a:extLst>
              </a:tr>
              <a:tr h="1506804">
                <a:tc>
                  <a:txBody>
                    <a:bodyPr/>
                    <a:lstStyle/>
                    <a:p>
                      <a:pPr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marR="61595"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TC01</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R="381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Login</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3175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Email, Password</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Login </a:t>
                      </a:r>
                    </a:p>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Successful</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89535"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rPr>
                        <a:t>1.9)</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Login Successful</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213995"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rPr>
                        <a:t>1.9)</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Pass</a:t>
                      </a:r>
                      <a:endParaRPr lang="en-IN"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574037082"/>
                  </a:ext>
                </a:extLst>
              </a:tr>
              <a:tr h="1144409">
                <a:tc>
                  <a:txBody>
                    <a:bodyPr/>
                    <a:lstStyle/>
                    <a:p>
                      <a:pPr algn="ctr">
                        <a:lnSpc>
                          <a:spcPct val="150000"/>
                        </a:lnSpc>
                        <a:spcAft>
                          <a:spcPts val="0"/>
                        </a:spcAft>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TC02</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R="381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endParaRPr>
                    </a:p>
                    <a:p>
                      <a:pPr marR="3810" algn="ctr">
                        <a:lnSpc>
                          <a:spcPct val="150000"/>
                        </a:lnSpc>
                        <a:spcAft>
                          <a:spcPts val="0"/>
                        </a:spcAft>
                      </a:pPr>
                      <a:r>
                        <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rPr>
                        <a:t>Response</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Verify IP </a:t>
                      </a:r>
                    </a:p>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Address</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Request </a:t>
                      </a:r>
                    </a:p>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Accepted</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marR="32258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rPr>
                        <a:t>1.10)</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algn="ctr">
                        <a:lnSpc>
                          <a:spcPct val="150000"/>
                        </a:lnSpc>
                        <a:spcBef>
                          <a:spcPts val="45"/>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Request Accepted</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945" marR="51435"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dirty="0" err="1" smtClean="0">
                          <a:effectLst/>
                          <a:latin typeface="Times New Roman" panose="02020603050405020304" pitchFamily="18" charset="0"/>
                          <a:ea typeface="Times New Roman" panose="02020603050405020304" pitchFamily="18" charset="0"/>
                          <a:cs typeface="Times New Roman" panose="02020603050405020304" pitchFamily="18" charset="0"/>
                        </a:rPr>
                        <a:t>Scr</a:t>
                      </a:r>
                      <a:r>
                        <a:rPr lang="en-US" sz="1800" baseline="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aseline="0" dirty="0" smtClean="0">
                          <a:effectLst/>
                          <a:latin typeface="Times New Roman" panose="02020603050405020304" pitchFamily="18" charset="0"/>
                          <a:ea typeface="Times New Roman" panose="02020603050405020304" pitchFamily="18" charset="0"/>
                          <a:cs typeface="Times New Roman" panose="02020603050405020304" pitchFamily="18" charset="0"/>
                        </a:rPr>
                        <a:t>1.10</a:t>
                      </a:r>
                      <a:r>
                        <a:rPr lang="en-US" sz="1800" dirty="0" smtClean="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6731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7310" algn="ctr">
                        <a:lnSpc>
                          <a:spcPct val="150000"/>
                        </a:lnSpc>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Pass</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835711374"/>
                  </a:ext>
                </a:extLst>
              </a:tr>
            </a:tbl>
          </a:graphicData>
        </a:graphic>
      </p:graphicFrame>
    </p:spTree>
    <p:extLst>
      <p:ext uri="{BB962C8B-B14F-4D97-AF65-F5344CB8AC3E}">
        <p14:creationId xmlns:p14="http://schemas.microsoft.com/office/powerpoint/2010/main" val="4596967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27091"/>
            <a:ext cx="7886700" cy="530258"/>
          </a:xfrm>
        </p:spPr>
        <p:txBody>
          <a:bodyPr>
            <a:noAutofit/>
          </a:bodyPr>
          <a:lstStyle/>
          <a:p>
            <a:pPr algn="ct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sz="199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90F0A957-C112-EF6D-C238-451630D247C7}"/>
              </a:ext>
            </a:extLst>
          </p:cNvPr>
          <p:cNvSpPr>
            <a:spLocks noGrp="1"/>
          </p:cNvSpPr>
          <p:nvPr>
            <p:ph type="dt" sz="half" idx="10"/>
          </p:nvPr>
        </p:nvSpPr>
        <p:spPr>
          <a:xfrm>
            <a:off x="219347" y="6492875"/>
            <a:ext cx="2057400" cy="365125"/>
          </a:xfrm>
        </p:spPr>
        <p:txBody>
          <a:bodyPr/>
          <a:lstStyle/>
          <a:p>
            <a:r>
              <a:rPr lang="en-IN" dirty="0"/>
              <a:t>10-04-2023</a:t>
            </a:r>
          </a:p>
        </p:txBody>
      </p:sp>
      <p:sp>
        <p:nvSpPr>
          <p:cNvPr id="5" name="Slide Number Placeholder 4">
            <a:extLst>
              <a:ext uri="{FF2B5EF4-FFF2-40B4-BE49-F238E27FC236}">
                <a16:creationId xmlns:a16="http://schemas.microsoft.com/office/drawing/2014/main" id="{97198833-85FA-C44B-804E-1CCDC213431C}"/>
              </a:ext>
            </a:extLst>
          </p:cNvPr>
          <p:cNvSpPr>
            <a:spLocks noGrp="1"/>
          </p:cNvSpPr>
          <p:nvPr>
            <p:ph type="sldNum" sz="quarter" idx="12"/>
          </p:nvPr>
        </p:nvSpPr>
        <p:spPr>
          <a:xfrm>
            <a:off x="6954339" y="6487762"/>
            <a:ext cx="2057400" cy="365125"/>
          </a:xfrm>
        </p:spPr>
        <p:txBody>
          <a:bodyPr/>
          <a:lstStyle/>
          <a:p>
            <a:fld id="{9D3FF152-60F5-4862-82F9-1190556AA56F}" type="slidenum">
              <a:rPr lang="en-IN" smtClean="0"/>
              <a:t>27</a:t>
            </a:fld>
            <a:endParaRPr lang="en-IN"/>
          </a:p>
        </p:txBody>
      </p:sp>
      <p:pic>
        <p:nvPicPr>
          <p:cNvPr id="6" name="Picture 5" descr="C:\Users\GOD\Pictures\Screenshots\DSFMR\home page.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40444" y="557349"/>
            <a:ext cx="5463112" cy="2664822"/>
          </a:xfrm>
          <a:prstGeom prst="rect">
            <a:avLst/>
          </a:prstGeom>
          <a:noFill/>
          <a:ln>
            <a:noFill/>
          </a:ln>
        </p:spPr>
      </p:pic>
      <p:pic>
        <p:nvPicPr>
          <p:cNvPr id="7" name="Picture 6"/>
          <p:cNvPicPr/>
          <p:nvPr/>
        </p:nvPicPr>
        <p:blipFill>
          <a:blip r:embed="rId3" cstate="print">
            <a:extLst>
              <a:ext uri="{28A0092B-C50C-407E-A947-70E740481C1C}">
                <a14:useLocalDpi xmlns:a14="http://schemas.microsoft.com/office/drawing/2010/main" val="0"/>
              </a:ext>
            </a:extLst>
          </a:blip>
          <a:stretch>
            <a:fillRect/>
          </a:stretch>
        </p:blipFill>
        <p:spPr>
          <a:xfrm>
            <a:off x="1840444" y="3675018"/>
            <a:ext cx="5463112" cy="2681696"/>
          </a:xfrm>
          <a:prstGeom prst="rect">
            <a:avLst/>
          </a:prstGeom>
        </p:spPr>
      </p:pic>
      <p:sp>
        <p:nvSpPr>
          <p:cNvPr id="4" name="Rectangle 3"/>
          <p:cNvSpPr/>
          <p:nvPr/>
        </p:nvSpPr>
        <p:spPr>
          <a:xfrm>
            <a:off x="3492217" y="6352144"/>
            <a:ext cx="1943161" cy="338554"/>
          </a:xfrm>
          <a:prstGeom prst="rect">
            <a:avLst/>
          </a:prstGeom>
        </p:spPr>
        <p:txBody>
          <a:bodyPr wrap="none">
            <a:spAutoFit/>
          </a:bodyPr>
          <a:lstStyle/>
          <a:p>
            <a:r>
              <a:rPr lang="en-US" sz="1600" dirty="0" err="1">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latin typeface="Times New Roman" panose="02020603050405020304" pitchFamily="18" charset="0"/>
                <a:ea typeface="Times New Roman" panose="02020603050405020304" pitchFamily="18" charset="0"/>
                <a:cs typeface="Times New Roman" panose="02020603050405020304" pitchFamily="18" charset="0"/>
              </a:rPr>
              <a:t> 1</a:t>
            </a: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.2 Register page</a:t>
            </a:r>
            <a:endParaRPr lang="en-IN" sz="1600" dirty="0"/>
          </a:p>
        </p:txBody>
      </p:sp>
      <p:sp>
        <p:nvSpPr>
          <p:cNvPr id="10" name="Rectangle 9"/>
          <p:cNvSpPr/>
          <p:nvPr/>
        </p:nvSpPr>
        <p:spPr>
          <a:xfrm>
            <a:off x="3376801" y="3202061"/>
            <a:ext cx="2146742" cy="338554"/>
          </a:xfrm>
          <a:prstGeom prst="rect">
            <a:avLst/>
          </a:prstGeom>
        </p:spPr>
        <p:txBody>
          <a:bodyPr wrap="none">
            <a:spAutoFit/>
          </a:bodyPr>
          <a:lstStyle/>
          <a:p>
            <a:r>
              <a:rPr lang="en-US" sz="1600" dirty="0" err="1">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latin typeface="Times New Roman" panose="02020603050405020304" pitchFamily="18" charset="0"/>
                <a:ea typeface="Times New Roman" panose="02020603050405020304" pitchFamily="18" charset="0"/>
                <a:cs typeface="Times New Roman" panose="02020603050405020304" pitchFamily="18" charset="0"/>
              </a:rPr>
              <a:t> 1</a:t>
            </a: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.1 Homepage page</a:t>
            </a:r>
            <a:endParaRPr lang="en-IN" sz="1600" dirty="0"/>
          </a:p>
        </p:txBody>
      </p:sp>
    </p:spTree>
    <p:extLst>
      <p:ext uri="{BB962C8B-B14F-4D97-AF65-F5344CB8AC3E}">
        <p14:creationId xmlns:p14="http://schemas.microsoft.com/office/powerpoint/2010/main" val="11265239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9583"/>
            <a:ext cx="7886700" cy="530258"/>
          </a:xfrm>
        </p:spPr>
        <p:txBody>
          <a:bodyPr>
            <a:noAutofit/>
          </a:bodyPr>
          <a:lstStyle/>
          <a:p>
            <a:pPr algn="ct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sz="199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90F0A957-C112-EF6D-C238-451630D247C7}"/>
              </a:ext>
            </a:extLst>
          </p:cNvPr>
          <p:cNvSpPr>
            <a:spLocks noGrp="1"/>
          </p:cNvSpPr>
          <p:nvPr>
            <p:ph type="dt" sz="half" idx="10"/>
          </p:nvPr>
        </p:nvSpPr>
        <p:spPr>
          <a:xfrm>
            <a:off x="188383" y="6356351"/>
            <a:ext cx="2057400" cy="365125"/>
          </a:xfrm>
        </p:spPr>
        <p:txBody>
          <a:bodyPr/>
          <a:lstStyle/>
          <a:p>
            <a:r>
              <a:rPr lang="en-IN" dirty="0"/>
              <a:t>10-04-2023</a:t>
            </a:r>
          </a:p>
        </p:txBody>
      </p:sp>
      <p:sp>
        <p:nvSpPr>
          <p:cNvPr id="5" name="Slide Number Placeholder 4">
            <a:extLst>
              <a:ext uri="{FF2B5EF4-FFF2-40B4-BE49-F238E27FC236}">
                <a16:creationId xmlns:a16="http://schemas.microsoft.com/office/drawing/2014/main" id="{97198833-85FA-C44B-804E-1CCDC213431C}"/>
              </a:ext>
            </a:extLst>
          </p:cNvPr>
          <p:cNvSpPr>
            <a:spLocks noGrp="1"/>
          </p:cNvSpPr>
          <p:nvPr>
            <p:ph type="sldNum" sz="quarter" idx="12"/>
          </p:nvPr>
        </p:nvSpPr>
        <p:spPr>
          <a:xfrm>
            <a:off x="6923616" y="6415618"/>
            <a:ext cx="2057400" cy="365125"/>
          </a:xfrm>
        </p:spPr>
        <p:txBody>
          <a:bodyPr/>
          <a:lstStyle/>
          <a:p>
            <a:fld id="{9D3FF152-60F5-4862-82F9-1190556AA56F}" type="slidenum">
              <a:rPr lang="en-IN" smtClean="0"/>
              <a:t>28</a:t>
            </a:fld>
            <a:endParaRPr lang="en-IN" dirty="0"/>
          </a:p>
        </p:txBody>
      </p:sp>
      <p:sp>
        <p:nvSpPr>
          <p:cNvPr id="4" name="Rectangle 3"/>
          <p:cNvSpPr/>
          <p:nvPr/>
        </p:nvSpPr>
        <p:spPr>
          <a:xfrm>
            <a:off x="3369266" y="6128663"/>
            <a:ext cx="1919115" cy="338554"/>
          </a:xfrm>
          <a:prstGeom prst="rect">
            <a:avLst/>
          </a:prstGeom>
        </p:spPr>
        <p:txBody>
          <a:bodyPr wrap="none">
            <a:spAutoFit/>
          </a:bodyPr>
          <a:lstStyle/>
          <a:p>
            <a:r>
              <a:rPr lang="en-US" sz="1600" dirty="0" err="1">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1.4 Request page</a:t>
            </a:r>
            <a:endParaRPr lang="en-IN" sz="1600" dirty="0"/>
          </a:p>
        </p:txBody>
      </p:sp>
      <p:sp>
        <p:nvSpPr>
          <p:cNvPr id="10" name="Rectangle 9"/>
          <p:cNvSpPr/>
          <p:nvPr/>
        </p:nvSpPr>
        <p:spPr>
          <a:xfrm>
            <a:off x="3369266" y="3186465"/>
            <a:ext cx="2162259" cy="338554"/>
          </a:xfrm>
          <a:prstGeom prst="rect">
            <a:avLst/>
          </a:prstGeom>
        </p:spPr>
        <p:txBody>
          <a:bodyPr wrap="none">
            <a:spAutoFit/>
          </a:bodyPr>
          <a:lstStyle/>
          <a:p>
            <a:r>
              <a:rPr lang="en-US" sz="1600" dirty="0" err="1">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1.3 Staff home page</a:t>
            </a:r>
            <a:endParaRPr lang="en-IN" sz="1600" dirty="0"/>
          </a:p>
        </p:txBody>
      </p:sp>
      <p:pic>
        <p:nvPicPr>
          <p:cNvPr id="11" name="Picture 10"/>
          <p:cNvPicPr/>
          <p:nvPr/>
        </p:nvPicPr>
        <p:blipFill>
          <a:blip r:embed="rId2" cstate="print">
            <a:extLst>
              <a:ext uri="{28A0092B-C50C-407E-A947-70E740481C1C}">
                <a14:useLocalDpi xmlns:a14="http://schemas.microsoft.com/office/drawing/2010/main" val="0"/>
              </a:ext>
            </a:extLst>
          </a:blip>
          <a:stretch>
            <a:fillRect/>
          </a:stretch>
        </p:blipFill>
        <p:spPr>
          <a:xfrm>
            <a:off x="1840444" y="3753317"/>
            <a:ext cx="5463112" cy="2375346"/>
          </a:xfrm>
          <a:prstGeom prst="rect">
            <a:avLst/>
          </a:prstGeom>
        </p:spPr>
      </p:pic>
      <p:pic>
        <p:nvPicPr>
          <p:cNvPr id="12" name="Picture 11"/>
          <p:cNvPicPr/>
          <p:nvPr/>
        </p:nvPicPr>
        <p:blipFill>
          <a:blip r:embed="rId3" cstate="print">
            <a:extLst>
              <a:ext uri="{28A0092B-C50C-407E-A947-70E740481C1C}">
                <a14:useLocalDpi xmlns:a14="http://schemas.microsoft.com/office/drawing/2010/main" val="0"/>
              </a:ext>
            </a:extLst>
          </a:blip>
          <a:stretch>
            <a:fillRect/>
          </a:stretch>
        </p:blipFill>
        <p:spPr>
          <a:xfrm>
            <a:off x="1840444" y="496819"/>
            <a:ext cx="5463112" cy="2682329"/>
          </a:xfrm>
          <a:prstGeom prst="rect">
            <a:avLst/>
          </a:prstGeom>
        </p:spPr>
      </p:pic>
      <p:pic>
        <p:nvPicPr>
          <p:cNvPr id="13" name="Picture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40444" y="505531"/>
            <a:ext cx="5463112" cy="2673618"/>
          </a:xfrm>
          <a:prstGeom prst="rect">
            <a:avLst/>
          </a:prstGeom>
        </p:spPr>
      </p:pic>
    </p:spTree>
    <p:extLst>
      <p:ext uri="{BB962C8B-B14F-4D97-AF65-F5344CB8AC3E}">
        <p14:creationId xmlns:p14="http://schemas.microsoft.com/office/powerpoint/2010/main" val="22858496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534214" y="-27967"/>
            <a:ext cx="7886700" cy="530258"/>
          </a:xfrm>
        </p:spPr>
        <p:txBody>
          <a:bodyPr>
            <a:noAutofit/>
          </a:bodyPr>
          <a:lstStyle/>
          <a:p>
            <a:pPr algn="ct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sz="199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90F0A957-C112-EF6D-C238-451630D247C7}"/>
              </a:ext>
            </a:extLst>
          </p:cNvPr>
          <p:cNvSpPr>
            <a:spLocks noGrp="1"/>
          </p:cNvSpPr>
          <p:nvPr>
            <p:ph type="dt" sz="half" idx="10"/>
          </p:nvPr>
        </p:nvSpPr>
        <p:spPr>
          <a:xfrm>
            <a:off x="129117" y="6394054"/>
            <a:ext cx="2057400" cy="365125"/>
          </a:xfrm>
        </p:spPr>
        <p:txBody>
          <a:bodyPr/>
          <a:lstStyle/>
          <a:p>
            <a:r>
              <a:rPr lang="en-IN" dirty="0"/>
              <a:t>10-04-2023</a:t>
            </a:r>
          </a:p>
        </p:txBody>
      </p:sp>
      <p:sp>
        <p:nvSpPr>
          <p:cNvPr id="5" name="Slide Number Placeholder 4">
            <a:extLst>
              <a:ext uri="{FF2B5EF4-FFF2-40B4-BE49-F238E27FC236}">
                <a16:creationId xmlns:a16="http://schemas.microsoft.com/office/drawing/2014/main" id="{97198833-85FA-C44B-804E-1CCDC213431C}"/>
              </a:ext>
            </a:extLst>
          </p:cNvPr>
          <p:cNvSpPr>
            <a:spLocks noGrp="1"/>
          </p:cNvSpPr>
          <p:nvPr>
            <p:ph type="sldNum" sz="quarter" idx="12"/>
          </p:nvPr>
        </p:nvSpPr>
        <p:spPr>
          <a:xfrm>
            <a:off x="6965950" y="6394054"/>
            <a:ext cx="2057400" cy="365125"/>
          </a:xfrm>
        </p:spPr>
        <p:txBody>
          <a:bodyPr/>
          <a:lstStyle/>
          <a:p>
            <a:fld id="{9D3FF152-60F5-4862-82F9-1190556AA56F}" type="slidenum">
              <a:rPr lang="en-IN" smtClean="0"/>
              <a:t>29</a:t>
            </a:fld>
            <a:endParaRPr lang="en-IN" dirty="0"/>
          </a:p>
        </p:txBody>
      </p:sp>
      <p:sp>
        <p:nvSpPr>
          <p:cNvPr id="4" name="Rectangle 3"/>
          <p:cNvSpPr/>
          <p:nvPr/>
        </p:nvSpPr>
        <p:spPr>
          <a:xfrm>
            <a:off x="3480704" y="6207284"/>
            <a:ext cx="2462534" cy="338554"/>
          </a:xfrm>
          <a:prstGeom prst="rect">
            <a:avLst/>
          </a:prstGeom>
        </p:spPr>
        <p:txBody>
          <a:bodyPr wrap="none">
            <a:spAutoFit/>
          </a:bodyPr>
          <a:lstStyle/>
          <a:p>
            <a:r>
              <a:rPr lang="en-US" sz="1600" dirty="0" err="1">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1.6 Manager login page</a:t>
            </a:r>
            <a:endParaRPr lang="en-IN" sz="1600" dirty="0"/>
          </a:p>
        </p:txBody>
      </p:sp>
      <p:sp>
        <p:nvSpPr>
          <p:cNvPr id="12" name="Rectangle 11"/>
          <p:cNvSpPr/>
          <p:nvPr/>
        </p:nvSpPr>
        <p:spPr>
          <a:xfrm>
            <a:off x="3480704" y="3084814"/>
            <a:ext cx="2111475" cy="338554"/>
          </a:xfrm>
          <a:prstGeom prst="rect">
            <a:avLst/>
          </a:prstGeom>
        </p:spPr>
        <p:txBody>
          <a:bodyPr wrap="none">
            <a:spAutoFit/>
          </a:bodyPr>
          <a:lstStyle/>
          <a:p>
            <a:r>
              <a:rPr lang="en-US" sz="1600" dirty="0" err="1">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1.5 Download page</a:t>
            </a:r>
            <a:endParaRPr lang="en-IN" sz="1600" dirty="0"/>
          </a:p>
        </p:txBody>
      </p:sp>
      <p:pic>
        <p:nvPicPr>
          <p:cNvPr id="14" name="Picture 13"/>
          <p:cNvPicPr/>
          <p:nvPr/>
        </p:nvPicPr>
        <p:blipFill>
          <a:blip r:embed="rId2" cstate="print">
            <a:extLst>
              <a:ext uri="{28A0092B-C50C-407E-A947-70E740481C1C}">
                <a14:useLocalDpi xmlns:a14="http://schemas.microsoft.com/office/drawing/2010/main" val="0"/>
              </a:ext>
            </a:extLst>
          </a:blip>
          <a:stretch>
            <a:fillRect/>
          </a:stretch>
        </p:blipFill>
        <p:spPr>
          <a:xfrm>
            <a:off x="1925111" y="3535212"/>
            <a:ext cx="5463112" cy="2673618"/>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25111" y="502201"/>
            <a:ext cx="5463112" cy="2577889"/>
          </a:xfrm>
          <a:prstGeom prst="rect">
            <a:avLst/>
          </a:prstGeom>
        </p:spPr>
      </p:pic>
    </p:spTree>
    <p:extLst>
      <p:ext uri="{BB962C8B-B14F-4D97-AF65-F5344CB8AC3E}">
        <p14:creationId xmlns:p14="http://schemas.microsoft.com/office/powerpoint/2010/main" val="7156617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8D22DAB-7094-45B8-85D5-D3661D95DC5B}" type="datetime1">
              <a:rPr lang="en-IN" smtClean="0"/>
              <a:t>08-04-2023</a:t>
            </a:fld>
            <a:endParaRPr lang="en-IN"/>
          </a:p>
        </p:txBody>
      </p:sp>
      <p:sp>
        <p:nvSpPr>
          <p:cNvPr id="5" name="Slide Number Placeholder 4"/>
          <p:cNvSpPr>
            <a:spLocks noGrp="1"/>
          </p:cNvSpPr>
          <p:nvPr>
            <p:ph type="sldNum" sz="quarter" idx="12"/>
          </p:nvPr>
        </p:nvSpPr>
        <p:spPr/>
        <p:txBody>
          <a:bodyPr/>
          <a:lstStyle/>
          <a:p>
            <a:fld id="{9D3FF152-60F5-4862-82F9-1190556AA56F}" type="slidenum">
              <a:rPr lang="en-IN" smtClean="0"/>
              <a:t>3</a:t>
            </a:fld>
            <a:endParaRPr lang="en-IN"/>
          </a:p>
        </p:txBody>
      </p:sp>
      <p:graphicFrame>
        <p:nvGraphicFramePr>
          <p:cNvPr id="6" name="Table 5"/>
          <p:cNvGraphicFramePr>
            <a:graphicFrameLocks noGrp="1"/>
          </p:cNvGraphicFramePr>
          <p:nvPr>
            <p:extLst>
              <p:ext uri="{D42A27DB-BD31-4B8C-83A1-F6EECF244321}">
                <p14:modId xmlns:p14="http://schemas.microsoft.com/office/powerpoint/2010/main" val="424636011"/>
              </p:ext>
            </p:extLst>
          </p:nvPr>
        </p:nvGraphicFramePr>
        <p:xfrm>
          <a:off x="158750" y="1233222"/>
          <a:ext cx="8782050" cy="4297680"/>
        </p:xfrm>
        <a:graphic>
          <a:graphicData uri="http://schemas.openxmlformats.org/drawingml/2006/table">
            <a:tbl>
              <a:tblPr firstRow="1" bandRow="1">
                <a:tableStyleId>{073A0DAA-6AF3-43AB-8588-CEC1D06C72B9}</a:tableStyleId>
              </a:tblPr>
              <a:tblGrid>
                <a:gridCol w="717550">
                  <a:extLst>
                    <a:ext uri="{9D8B030D-6E8A-4147-A177-3AD203B41FA5}">
                      <a16:colId xmlns:a16="http://schemas.microsoft.com/office/drawing/2014/main" val="20000"/>
                    </a:ext>
                  </a:extLst>
                </a:gridCol>
                <a:gridCol w="1041400">
                  <a:extLst>
                    <a:ext uri="{9D8B030D-6E8A-4147-A177-3AD203B41FA5}">
                      <a16:colId xmlns:a16="http://schemas.microsoft.com/office/drawing/2014/main" val="20001"/>
                    </a:ext>
                  </a:extLst>
                </a:gridCol>
                <a:gridCol w="1866900">
                  <a:extLst>
                    <a:ext uri="{9D8B030D-6E8A-4147-A177-3AD203B41FA5}">
                      <a16:colId xmlns:a16="http://schemas.microsoft.com/office/drawing/2014/main" val="20002"/>
                    </a:ext>
                  </a:extLst>
                </a:gridCol>
                <a:gridCol w="2003458">
                  <a:extLst>
                    <a:ext uri="{9D8B030D-6E8A-4147-A177-3AD203B41FA5}">
                      <a16:colId xmlns:a16="http://schemas.microsoft.com/office/drawing/2014/main" val="20003"/>
                    </a:ext>
                  </a:extLst>
                </a:gridCol>
                <a:gridCol w="1838227">
                  <a:extLst>
                    <a:ext uri="{9D8B030D-6E8A-4147-A177-3AD203B41FA5}">
                      <a16:colId xmlns:a16="http://schemas.microsoft.com/office/drawing/2014/main" val="20004"/>
                    </a:ext>
                  </a:extLst>
                </a:gridCol>
                <a:gridCol w="1314515">
                  <a:extLst>
                    <a:ext uri="{9D8B030D-6E8A-4147-A177-3AD203B41FA5}">
                      <a16:colId xmlns:a16="http://schemas.microsoft.com/office/drawing/2014/main" val="20005"/>
                    </a:ext>
                  </a:extLst>
                </a:gridCol>
              </a:tblGrid>
              <a:tr h="606857">
                <a:tc>
                  <a:txBody>
                    <a:bodyPr/>
                    <a:lstStyle/>
                    <a:p>
                      <a:pPr algn="ctr"/>
                      <a:r>
                        <a:rPr lang="en-IN" dirty="0">
                          <a:latin typeface="Times New Roman" panose="02020603050405020304" pitchFamily="18" charset="0"/>
                          <a:cs typeface="Times New Roman" panose="02020603050405020304" pitchFamily="18" charset="0"/>
                        </a:rPr>
                        <a:t>Year</a:t>
                      </a:r>
                    </a:p>
                  </a:txBody>
                  <a:tcPr/>
                </a:tc>
                <a:tc>
                  <a:txBody>
                    <a:bodyPr/>
                    <a:lstStyle/>
                    <a:p>
                      <a:pPr algn="ctr"/>
                      <a:r>
                        <a:rPr lang="en-IN" dirty="0">
                          <a:latin typeface="Times New Roman" panose="02020603050405020304" pitchFamily="18" charset="0"/>
                          <a:cs typeface="Times New Roman" panose="02020603050405020304" pitchFamily="18" charset="0"/>
                        </a:rPr>
                        <a:t>Author</a:t>
                      </a:r>
                    </a:p>
                  </a:txBody>
                  <a:tcPr/>
                </a:tc>
                <a:tc>
                  <a:txBody>
                    <a:bodyPr/>
                    <a:lstStyle/>
                    <a:p>
                      <a:pPr algn="ctr"/>
                      <a:r>
                        <a:rPr lang="en-IN" dirty="0">
                          <a:latin typeface="Times New Roman" panose="02020603050405020304" pitchFamily="18" charset="0"/>
                          <a:cs typeface="Times New Roman" panose="02020603050405020304" pitchFamily="18" charset="0"/>
                        </a:rPr>
                        <a:t>Paper Details</a:t>
                      </a:r>
                    </a:p>
                  </a:txBody>
                  <a:tcPr/>
                </a:tc>
                <a:tc>
                  <a:txBody>
                    <a:bodyPr/>
                    <a:lstStyle/>
                    <a:p>
                      <a:pPr algn="ctr"/>
                      <a:r>
                        <a:rPr lang="en-IN" dirty="0">
                          <a:latin typeface="Times New Roman" panose="02020603050405020304" pitchFamily="18" charset="0"/>
                          <a:cs typeface="Times New Roman" panose="02020603050405020304" pitchFamily="18" charset="0"/>
                        </a:rPr>
                        <a:t>Methodology</a:t>
                      </a:r>
                    </a:p>
                  </a:txBody>
                  <a:tcPr/>
                </a:tc>
                <a:tc>
                  <a:txBody>
                    <a:bodyPr/>
                    <a:lstStyle/>
                    <a:p>
                      <a:pPr algn="ctr"/>
                      <a:r>
                        <a:rPr lang="en-IN" dirty="0">
                          <a:latin typeface="Times New Roman" panose="02020603050405020304" pitchFamily="18" charset="0"/>
                          <a:cs typeface="Times New Roman" panose="02020603050405020304" pitchFamily="18" charset="0"/>
                        </a:rPr>
                        <a:t>Merits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Demerits</a:t>
                      </a:r>
                    </a:p>
                    <a:p>
                      <a:pPr algn="ct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3261670">
                <a:tc>
                  <a:txBody>
                    <a:bodyPr/>
                    <a:lstStyle/>
                    <a:p>
                      <a:r>
                        <a:rPr lang="en-IN" dirty="0">
                          <a:latin typeface="Times New Roman" panose="02020603050405020304" pitchFamily="18" charset="0"/>
                          <a:cs typeface="Times New Roman" panose="02020603050405020304" pitchFamily="18" charset="0"/>
                        </a:rPr>
                        <a:t>2021</a:t>
                      </a:r>
                    </a:p>
                  </a:txBody>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IN" sz="1800" dirty="0">
                          <a:latin typeface="Times New Roman" panose="02020603050405020304" pitchFamily="18" charset="0"/>
                          <a:cs typeface="Times New Roman" panose="02020603050405020304" pitchFamily="18" charset="0"/>
                        </a:rPr>
                        <a:t>Adam Bowers, Cong Liao, Douglas </a:t>
                      </a:r>
                      <a:r>
                        <a:rPr lang="en-IN" sz="1800" dirty="0" err="1">
                          <a:latin typeface="Times New Roman" panose="02020603050405020304" pitchFamily="18" charset="0"/>
                          <a:cs typeface="Times New Roman" panose="02020603050405020304" pitchFamily="18" charset="0"/>
                        </a:rPr>
                        <a:t>Steiert</a:t>
                      </a:r>
                      <a:r>
                        <a:rPr lang="en-IN" sz="1800" dirty="0">
                          <a:latin typeface="Times New Roman" panose="02020603050405020304" pitchFamily="18" charset="0"/>
                          <a:cs typeface="Times New Roman" panose="02020603050405020304" pitchFamily="18" charset="0"/>
                        </a:rPr>
                        <a:t> , Dan Lin , Anna </a:t>
                      </a:r>
                      <a:r>
                        <a:rPr lang="en-IN" sz="1800" dirty="0" err="1">
                          <a:latin typeface="Times New Roman" panose="02020603050405020304" pitchFamily="18" charset="0"/>
                          <a:cs typeface="Times New Roman" panose="02020603050405020304" pitchFamily="18" charset="0"/>
                        </a:rPr>
                        <a:t>Squicciarini</a:t>
                      </a:r>
                      <a:r>
                        <a:rPr lang="en-IN" sz="1800" dirty="0">
                          <a:latin typeface="Times New Roman" panose="02020603050405020304" pitchFamily="18" charset="0"/>
                          <a:cs typeface="Times New Roman" panose="02020603050405020304" pitchFamily="18" charset="0"/>
                        </a:rPr>
                        <a:t>, and Ali </a:t>
                      </a:r>
                      <a:r>
                        <a:rPr lang="en-IN" sz="1800" dirty="0" err="1">
                          <a:latin typeface="Times New Roman" panose="02020603050405020304" pitchFamily="18" charset="0"/>
                          <a:cs typeface="Times New Roman" panose="02020603050405020304" pitchFamily="18" charset="0"/>
                        </a:rPr>
                        <a:t>Hurson</a:t>
                      </a:r>
                      <a:endParaRPr lang="en-IN" sz="1800" dirty="0">
                        <a:latin typeface="Times New Roman" panose="02020603050405020304" pitchFamily="18" charset="0"/>
                        <a:cs typeface="Times New Roman" panose="02020603050405020304" pitchFamily="18" charset="0"/>
                      </a:endParaRPr>
                    </a:p>
                    <a:p>
                      <a:pPr algn="just"/>
                      <a:endParaRPr lang="en-IN" sz="1800" dirty="0">
                        <a:latin typeface="Times New Roman" panose="02020603050405020304" pitchFamily="18" charset="0"/>
                        <a:cs typeface="Times New Roman" panose="02020603050405020304" pitchFamily="18" charset="0"/>
                      </a:endParaRPr>
                    </a:p>
                  </a:txBody>
                  <a:tcPr/>
                </a:tc>
                <a:tc>
                  <a:txBody>
                    <a:bodyPr/>
                    <a:lstStyle/>
                    <a:p>
                      <a:pPr algn="l"/>
                      <a:r>
                        <a:rPr lang="en-IN" sz="1800" dirty="0">
                          <a:latin typeface="Times New Roman" panose="02020603050405020304" pitchFamily="18" charset="0"/>
                          <a:cs typeface="Times New Roman" panose="02020603050405020304" pitchFamily="18" charset="0"/>
                        </a:rPr>
                        <a:t>TITLE: Detecting Suspicious</a:t>
                      </a:r>
                      <a:r>
                        <a:rPr lang="en-IN" sz="1800" baseline="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File Migration or Replication in the Cloud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VOLUME: 18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ISSUE:1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JOURNAL: IEEE</a:t>
                      </a:r>
                    </a:p>
                  </a:txBody>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The technique used is LAST-HDFS</a:t>
                      </a:r>
                      <a:r>
                        <a:rPr lang="en-US" sz="1800" baseline="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which integrates Location-Aware Storage Technique (LAST) into the open source Hadoop Distributed File System (HDFS).</a:t>
                      </a:r>
                    </a:p>
                  </a:txBody>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It is capable</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of detecting potential illegal transfers which moves sensitive</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data outside the boundaries specified by the file</a:t>
                      </a:r>
                      <a:r>
                        <a:rPr lang="en-US" sz="1800" baseline="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owner.</a:t>
                      </a:r>
                      <a:endParaRPr lang="en-IN" sz="180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It may lead to malicious activities in various ways, such data will be known by unknown users, data or file maybe lost.</a:t>
                      </a:r>
                      <a:endParaRPr lang="en-IN" sz="1800"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bl>
          </a:graphicData>
        </a:graphic>
      </p:graphicFrame>
      <p:sp>
        <p:nvSpPr>
          <p:cNvPr id="7" name="Rectangle 6"/>
          <p:cNvSpPr/>
          <p:nvPr/>
        </p:nvSpPr>
        <p:spPr>
          <a:xfrm>
            <a:off x="2463387" y="285234"/>
            <a:ext cx="3728585" cy="646331"/>
          </a:xfrm>
          <a:prstGeom prst="rect">
            <a:avLst/>
          </a:prstGeom>
        </p:spPr>
        <p:txBody>
          <a:bodyPr wrap="none">
            <a:spAutoFit/>
          </a:bodyPr>
          <a:lstStyle/>
          <a:p>
            <a:r>
              <a:rPr lang="en-US" sz="3600" b="1" dirty="0">
                <a:latin typeface="Times New Roman" panose="02020603050405020304" pitchFamily="18" charset="0"/>
                <a:cs typeface="Times New Roman" panose="02020603050405020304" pitchFamily="18" charset="0"/>
              </a:rPr>
              <a:t>Literature Survey</a:t>
            </a:r>
            <a:endParaRPr lang="en-IN" sz="3600" dirty="0"/>
          </a:p>
        </p:txBody>
      </p:sp>
    </p:spTree>
    <p:extLst>
      <p:ext uri="{BB962C8B-B14F-4D97-AF65-F5344CB8AC3E}">
        <p14:creationId xmlns:p14="http://schemas.microsoft.com/office/powerpoint/2010/main" val="26875325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0235"/>
            <a:ext cx="7886700" cy="530258"/>
          </a:xfrm>
        </p:spPr>
        <p:txBody>
          <a:bodyPr>
            <a:noAutofit/>
          </a:bodyPr>
          <a:lstStyle/>
          <a:p>
            <a:pPr algn="ct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sz="199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90F0A957-C112-EF6D-C238-451630D247C7}"/>
              </a:ext>
            </a:extLst>
          </p:cNvPr>
          <p:cNvSpPr>
            <a:spLocks noGrp="1"/>
          </p:cNvSpPr>
          <p:nvPr>
            <p:ph type="dt" sz="half" idx="10"/>
          </p:nvPr>
        </p:nvSpPr>
        <p:spPr>
          <a:xfrm>
            <a:off x="188384" y="6361511"/>
            <a:ext cx="2057400" cy="365125"/>
          </a:xfrm>
        </p:spPr>
        <p:txBody>
          <a:bodyPr/>
          <a:lstStyle/>
          <a:p>
            <a:r>
              <a:rPr lang="en-IN" dirty="0"/>
              <a:t>10-04-2023</a:t>
            </a:r>
          </a:p>
        </p:txBody>
      </p:sp>
      <p:sp>
        <p:nvSpPr>
          <p:cNvPr id="5" name="Slide Number Placeholder 4">
            <a:extLst>
              <a:ext uri="{FF2B5EF4-FFF2-40B4-BE49-F238E27FC236}">
                <a16:creationId xmlns:a16="http://schemas.microsoft.com/office/drawing/2014/main" id="{97198833-85FA-C44B-804E-1CCDC213431C}"/>
              </a:ext>
            </a:extLst>
          </p:cNvPr>
          <p:cNvSpPr>
            <a:spLocks noGrp="1"/>
          </p:cNvSpPr>
          <p:nvPr>
            <p:ph type="sldNum" sz="quarter" idx="12"/>
          </p:nvPr>
        </p:nvSpPr>
        <p:spPr>
          <a:xfrm>
            <a:off x="6981832" y="6338227"/>
            <a:ext cx="2057400" cy="365125"/>
          </a:xfrm>
        </p:spPr>
        <p:txBody>
          <a:bodyPr/>
          <a:lstStyle/>
          <a:p>
            <a:fld id="{9D3FF152-60F5-4862-82F9-1190556AA56F}" type="slidenum">
              <a:rPr lang="en-IN" smtClean="0"/>
              <a:t>30</a:t>
            </a:fld>
            <a:endParaRPr lang="en-IN" dirty="0"/>
          </a:p>
        </p:txBody>
      </p:sp>
      <p:sp>
        <p:nvSpPr>
          <p:cNvPr id="4" name="Rectangle 3"/>
          <p:cNvSpPr/>
          <p:nvPr/>
        </p:nvSpPr>
        <p:spPr>
          <a:xfrm>
            <a:off x="3769953" y="6361511"/>
            <a:ext cx="1685077" cy="338554"/>
          </a:xfrm>
          <a:prstGeom prst="rect">
            <a:avLst/>
          </a:prstGeom>
        </p:spPr>
        <p:txBody>
          <a:bodyPr wrap="none">
            <a:spAutoFit/>
          </a:bodyPr>
          <a:lstStyle/>
          <a:p>
            <a:r>
              <a:rPr lang="en-US" sz="1600" dirty="0" err="1">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1.8 View page</a:t>
            </a:r>
            <a:endParaRPr lang="en-IN" sz="1600" dirty="0"/>
          </a:p>
        </p:txBody>
      </p:sp>
      <p:sp>
        <p:nvSpPr>
          <p:cNvPr id="12" name="Rectangle 11"/>
          <p:cNvSpPr/>
          <p:nvPr/>
        </p:nvSpPr>
        <p:spPr>
          <a:xfrm>
            <a:off x="3501803" y="3172128"/>
            <a:ext cx="1925399" cy="338554"/>
          </a:xfrm>
          <a:prstGeom prst="rect">
            <a:avLst/>
          </a:prstGeom>
        </p:spPr>
        <p:txBody>
          <a:bodyPr wrap="none">
            <a:spAutoFit/>
          </a:bodyPr>
          <a:lstStyle/>
          <a:p>
            <a:r>
              <a:rPr lang="en-US" sz="1600" dirty="0" err="1">
                <a:latin typeface="Times New Roman" panose="02020603050405020304" pitchFamily="18" charset="0"/>
                <a:ea typeface="Times New Roman" panose="02020603050405020304" pitchFamily="18" charset="0"/>
                <a:cs typeface="Times New Roman" panose="02020603050405020304" pitchFamily="18" charset="0"/>
              </a:rPr>
              <a:t>Scr</a:t>
            </a:r>
            <a:r>
              <a:rPr lang="en-US" sz="16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1.7 Add file page</a:t>
            </a:r>
            <a:endParaRPr lang="en-IN" sz="1600" dirty="0"/>
          </a:p>
        </p:txBody>
      </p:sp>
      <p:pic>
        <p:nvPicPr>
          <p:cNvPr id="10" name="Picture 9"/>
          <p:cNvPicPr/>
          <p:nvPr/>
        </p:nvPicPr>
        <p:blipFill>
          <a:blip r:embed="rId2" cstate="print">
            <a:extLst>
              <a:ext uri="{28A0092B-C50C-407E-A947-70E740481C1C}">
                <a14:useLocalDpi xmlns:a14="http://schemas.microsoft.com/office/drawing/2010/main" val="0"/>
              </a:ext>
            </a:extLst>
          </a:blip>
          <a:stretch>
            <a:fillRect/>
          </a:stretch>
        </p:blipFill>
        <p:spPr>
          <a:xfrm>
            <a:off x="1840444" y="3666155"/>
            <a:ext cx="5463112" cy="2672072"/>
          </a:xfrm>
          <a:prstGeom prst="rect">
            <a:avLst/>
          </a:prstGeom>
        </p:spPr>
      </p:pic>
      <p:pic>
        <p:nvPicPr>
          <p:cNvPr id="9" name="Picture 8"/>
          <p:cNvPicPr/>
          <p:nvPr/>
        </p:nvPicPr>
        <p:blipFill>
          <a:blip r:embed="rId3" cstate="print">
            <a:extLst>
              <a:ext uri="{28A0092B-C50C-407E-A947-70E740481C1C}">
                <a14:useLocalDpi xmlns:a14="http://schemas.microsoft.com/office/drawing/2010/main" val="0"/>
              </a:ext>
            </a:extLst>
          </a:blip>
          <a:stretch>
            <a:fillRect/>
          </a:stretch>
        </p:blipFill>
        <p:spPr>
          <a:xfrm>
            <a:off x="1840444" y="502159"/>
            <a:ext cx="5463112" cy="2672072"/>
          </a:xfrm>
          <a:prstGeom prst="rect">
            <a:avLst/>
          </a:prstGeom>
        </p:spPr>
      </p:pic>
    </p:spTree>
    <p:extLst>
      <p:ext uri="{BB962C8B-B14F-4D97-AF65-F5344CB8AC3E}">
        <p14:creationId xmlns:p14="http://schemas.microsoft.com/office/powerpoint/2010/main" val="31788622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0559"/>
            <a:ext cx="7886700" cy="530258"/>
          </a:xfrm>
        </p:spPr>
        <p:txBody>
          <a:bodyPr>
            <a:noAutofit/>
          </a:bodyPr>
          <a:lstStyle/>
          <a:p>
            <a:pPr algn="ct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Screen Shots</a:t>
            </a:r>
            <a:endParaRPr lang="en-IN" sz="199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90F0A957-C112-EF6D-C238-451630D247C7}"/>
              </a:ext>
            </a:extLst>
          </p:cNvPr>
          <p:cNvSpPr>
            <a:spLocks noGrp="1"/>
          </p:cNvSpPr>
          <p:nvPr>
            <p:ph type="dt" sz="half" idx="10"/>
          </p:nvPr>
        </p:nvSpPr>
        <p:spPr>
          <a:xfrm>
            <a:off x="123825" y="6402944"/>
            <a:ext cx="2057400" cy="365125"/>
          </a:xfrm>
        </p:spPr>
        <p:txBody>
          <a:bodyPr/>
          <a:lstStyle/>
          <a:p>
            <a:r>
              <a:rPr lang="en-IN" dirty="0"/>
              <a:t>10-04-2023</a:t>
            </a:r>
          </a:p>
        </p:txBody>
      </p:sp>
      <p:sp>
        <p:nvSpPr>
          <p:cNvPr id="5" name="Slide Number Placeholder 4">
            <a:extLst>
              <a:ext uri="{FF2B5EF4-FFF2-40B4-BE49-F238E27FC236}">
                <a16:creationId xmlns:a16="http://schemas.microsoft.com/office/drawing/2014/main" id="{97198833-85FA-C44B-804E-1CCDC213431C}"/>
              </a:ext>
            </a:extLst>
          </p:cNvPr>
          <p:cNvSpPr>
            <a:spLocks noGrp="1"/>
          </p:cNvSpPr>
          <p:nvPr>
            <p:ph type="sldNum" sz="quarter" idx="12"/>
          </p:nvPr>
        </p:nvSpPr>
        <p:spPr>
          <a:xfrm>
            <a:off x="6962775" y="6356350"/>
            <a:ext cx="2057400" cy="365125"/>
          </a:xfrm>
        </p:spPr>
        <p:txBody>
          <a:bodyPr/>
          <a:lstStyle/>
          <a:p>
            <a:fld id="{9D3FF152-60F5-4862-82F9-1190556AA56F}" type="slidenum">
              <a:rPr lang="en-IN" smtClean="0"/>
              <a:t>31</a:t>
            </a:fld>
            <a:endParaRPr lang="en-IN" dirty="0"/>
          </a:p>
        </p:txBody>
      </p:sp>
      <p:sp>
        <p:nvSpPr>
          <p:cNvPr id="4" name="Rectangle 3"/>
          <p:cNvSpPr/>
          <p:nvPr/>
        </p:nvSpPr>
        <p:spPr>
          <a:xfrm>
            <a:off x="3376801" y="6169581"/>
            <a:ext cx="2390398" cy="369332"/>
          </a:xfrm>
          <a:prstGeom prst="rect">
            <a:avLst/>
          </a:prstGeom>
        </p:spPr>
        <p:txBody>
          <a:bodyPr wrap="none">
            <a:spAutoFit/>
          </a:bodyPr>
          <a:lstStyle/>
          <a:p>
            <a:r>
              <a:rPr lang="en-US" dirty="0" err="1">
                <a:latin typeface="Times New Roman" panose="02020603050405020304" pitchFamily="18" charset="0"/>
                <a:ea typeface="Times New Roman" panose="02020603050405020304" pitchFamily="18" charset="0"/>
                <a:cs typeface="Times New Roman" panose="02020603050405020304" pitchFamily="18" charset="0"/>
              </a:rPr>
              <a:t>Scr</a:t>
            </a:r>
            <a:r>
              <a:rPr lang="en-US" dirty="0">
                <a:latin typeface="Times New Roman" panose="02020603050405020304" pitchFamily="18" charset="0"/>
                <a:ea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ea typeface="Times New Roman" panose="02020603050405020304" pitchFamily="18" charset="0"/>
                <a:cs typeface="Times New Roman" panose="02020603050405020304" pitchFamily="18" charset="0"/>
              </a:rPr>
              <a:t>1.10 Response page</a:t>
            </a:r>
            <a:endParaRPr lang="en-IN" dirty="0"/>
          </a:p>
        </p:txBody>
      </p:sp>
      <p:sp>
        <p:nvSpPr>
          <p:cNvPr id="6" name="Rectangle 5"/>
          <p:cNvSpPr/>
          <p:nvPr/>
        </p:nvSpPr>
        <p:spPr>
          <a:xfrm>
            <a:off x="3550277" y="3249717"/>
            <a:ext cx="2409634" cy="369332"/>
          </a:xfrm>
          <a:prstGeom prst="rect">
            <a:avLst/>
          </a:prstGeom>
        </p:spPr>
        <p:txBody>
          <a:bodyPr wrap="none">
            <a:spAutoFit/>
          </a:bodyPr>
          <a:lstStyle/>
          <a:p>
            <a:r>
              <a:rPr lang="en-US" dirty="0" err="1">
                <a:latin typeface="Times New Roman" panose="02020603050405020304" pitchFamily="18" charset="0"/>
                <a:ea typeface="Times New Roman" panose="02020603050405020304" pitchFamily="18" charset="0"/>
                <a:cs typeface="Times New Roman" panose="02020603050405020304" pitchFamily="18" charset="0"/>
              </a:rPr>
              <a:t>Scr</a:t>
            </a:r>
            <a:r>
              <a:rPr lang="en-US" dirty="0">
                <a:latin typeface="Times New Roman" panose="02020603050405020304" pitchFamily="18" charset="0"/>
                <a:ea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ea typeface="Times New Roman" panose="02020603050405020304" pitchFamily="18" charset="0"/>
                <a:cs typeface="Times New Roman" panose="02020603050405020304" pitchFamily="18" charset="0"/>
              </a:rPr>
              <a:t>1.9 Head login page</a:t>
            </a:r>
            <a:endParaRPr lang="en-IN" dirty="0"/>
          </a:p>
        </p:txBody>
      </p:sp>
      <p:pic>
        <p:nvPicPr>
          <p:cNvPr id="15" name="Picture 14"/>
          <p:cNvPicPr/>
          <p:nvPr/>
        </p:nvPicPr>
        <p:blipFill>
          <a:blip r:embed="rId2" cstate="print">
            <a:extLst>
              <a:ext uri="{28A0092B-C50C-407E-A947-70E740481C1C}">
                <a14:useLocalDpi xmlns:a14="http://schemas.microsoft.com/office/drawing/2010/main" val="0"/>
              </a:ext>
            </a:extLst>
          </a:blip>
          <a:stretch>
            <a:fillRect/>
          </a:stretch>
        </p:blipFill>
        <p:spPr>
          <a:xfrm>
            <a:off x="2023538" y="3653819"/>
            <a:ext cx="5463112" cy="2542287"/>
          </a:xfrm>
          <a:prstGeom prst="rect">
            <a:avLst/>
          </a:prstGeom>
        </p:spPr>
      </p:pic>
      <p:pic>
        <p:nvPicPr>
          <p:cNvPr id="9" name="Picture 8"/>
          <p:cNvPicPr/>
          <p:nvPr/>
        </p:nvPicPr>
        <p:blipFill>
          <a:blip r:embed="rId3" cstate="print">
            <a:extLst>
              <a:ext uri="{28A0092B-C50C-407E-A947-70E740481C1C}">
                <a14:useLocalDpi xmlns:a14="http://schemas.microsoft.com/office/drawing/2010/main" val="0"/>
              </a:ext>
            </a:extLst>
          </a:blip>
          <a:stretch>
            <a:fillRect/>
          </a:stretch>
        </p:blipFill>
        <p:spPr>
          <a:xfrm>
            <a:off x="2023538" y="596664"/>
            <a:ext cx="5463112" cy="2646685"/>
          </a:xfrm>
          <a:prstGeom prst="rect">
            <a:avLst/>
          </a:prstGeom>
        </p:spPr>
      </p:pic>
    </p:spTree>
    <p:extLst>
      <p:ext uri="{BB962C8B-B14F-4D97-AF65-F5344CB8AC3E}">
        <p14:creationId xmlns:p14="http://schemas.microsoft.com/office/powerpoint/2010/main" val="27706615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457967"/>
            <a:ext cx="7886700" cy="530258"/>
          </a:xfrm>
        </p:spPr>
        <p:txBody>
          <a:bodyPr>
            <a:noAutofit/>
          </a:bodyPr>
          <a:lstStyle/>
          <a:p>
            <a:pPr algn="ct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Conclusion / Feature Enhancement</a:t>
            </a:r>
            <a:endParaRPr lang="en-IN" sz="199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DFE683E-AC90-C1AF-8D07-537D4AF5506B}"/>
              </a:ext>
            </a:extLst>
          </p:cNvPr>
          <p:cNvSpPr>
            <a:spLocks noGrp="1"/>
          </p:cNvSpPr>
          <p:nvPr>
            <p:ph type="dt" sz="half" idx="10"/>
          </p:nvPr>
        </p:nvSpPr>
        <p:spPr/>
        <p:txBody>
          <a:bodyPr/>
          <a:lstStyle/>
          <a:p>
            <a:r>
              <a:rPr lang="en-IN" dirty="0"/>
              <a:t>10-04-2023</a:t>
            </a:r>
          </a:p>
        </p:txBody>
      </p:sp>
      <p:sp>
        <p:nvSpPr>
          <p:cNvPr id="5" name="Slide Number Placeholder 4">
            <a:extLst>
              <a:ext uri="{FF2B5EF4-FFF2-40B4-BE49-F238E27FC236}">
                <a16:creationId xmlns:a16="http://schemas.microsoft.com/office/drawing/2014/main" id="{F5220BD1-1A25-E8B3-BE29-F8796FD4F8FA}"/>
              </a:ext>
            </a:extLst>
          </p:cNvPr>
          <p:cNvSpPr>
            <a:spLocks noGrp="1"/>
          </p:cNvSpPr>
          <p:nvPr>
            <p:ph type="sldNum" sz="quarter" idx="12"/>
          </p:nvPr>
        </p:nvSpPr>
        <p:spPr/>
        <p:txBody>
          <a:bodyPr/>
          <a:lstStyle/>
          <a:p>
            <a:fld id="{9D3FF152-60F5-4862-82F9-1190556AA56F}" type="slidenum">
              <a:rPr lang="en-IN" smtClean="0"/>
              <a:t>32</a:t>
            </a:fld>
            <a:endParaRPr lang="en-IN"/>
          </a:p>
        </p:txBody>
      </p:sp>
      <p:sp>
        <p:nvSpPr>
          <p:cNvPr id="4" name="Rectangle 3"/>
          <p:cNvSpPr/>
          <p:nvPr/>
        </p:nvSpPr>
        <p:spPr>
          <a:xfrm>
            <a:off x="628649" y="1469550"/>
            <a:ext cx="7886701" cy="3924151"/>
          </a:xfrm>
          <a:prstGeom prst="rect">
            <a:avLst/>
          </a:prstGeom>
        </p:spPr>
        <p:txBody>
          <a:bodyPr wrap="square">
            <a:spAutoFit/>
          </a:bodyPr>
          <a:lstStyle/>
          <a:p>
            <a:pPr algn="just">
              <a:lnSpc>
                <a:spcPct val="150000"/>
              </a:lnSpc>
            </a:pPr>
            <a:r>
              <a:rPr lang="en-US" sz="22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Several sectors, including machine learning, banking, and the military, are utilizing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 a new technology. Users share a significant amount of data daily. In this paper, we offered a more secure way to share files and store them on a reliable platform like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 This technique can partially eliminate all the drawbacks of having a centralized network for sharing confidential files within an organization. Sensitive information needs to be shielded from unauthorized access. We looked into how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 addresses the challenging requirements of security, storage, sharing, and authentication when examining data. Cloud storage with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 technology seems to be a smart solution for business organization.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419395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324319"/>
            <a:ext cx="7886700" cy="530258"/>
          </a:xfrm>
        </p:spPr>
        <p:txBody>
          <a:bodyPr>
            <a:noAutofit/>
          </a:bodyPr>
          <a:lstStyle/>
          <a:p>
            <a:pPr algn="ctr"/>
            <a:r>
              <a:rPr lang="en-US" sz="3200" b="1" dirty="0">
                <a:latin typeface="Times New Roman" panose="02020603050405020304" pitchFamily="18" charset="0"/>
                <a:cs typeface="Times New Roman" panose="02020603050405020304" pitchFamily="18" charset="0"/>
              </a:rPr>
              <a:t>Reference Paper/ URL</a:t>
            </a:r>
            <a:endParaRPr lang="en-IN" sz="3200" b="1"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3E5EA7E0-721F-6954-4BF0-896788EE53AE}"/>
              </a:ext>
            </a:extLst>
          </p:cNvPr>
          <p:cNvSpPr>
            <a:spLocks noGrp="1"/>
          </p:cNvSpPr>
          <p:nvPr>
            <p:ph type="dt" sz="half" idx="10"/>
          </p:nvPr>
        </p:nvSpPr>
        <p:spPr/>
        <p:txBody>
          <a:bodyPr/>
          <a:lstStyle/>
          <a:p>
            <a:r>
              <a:rPr lang="en-IN" dirty="0"/>
              <a:t>10-04-2023</a:t>
            </a:r>
          </a:p>
        </p:txBody>
      </p:sp>
      <p:sp>
        <p:nvSpPr>
          <p:cNvPr id="6" name="Slide Number Placeholder 5">
            <a:extLst>
              <a:ext uri="{FF2B5EF4-FFF2-40B4-BE49-F238E27FC236}">
                <a16:creationId xmlns:a16="http://schemas.microsoft.com/office/drawing/2014/main" id="{43E9B934-EE6A-1A45-AAAE-017246AA72E8}"/>
              </a:ext>
            </a:extLst>
          </p:cNvPr>
          <p:cNvSpPr>
            <a:spLocks noGrp="1"/>
          </p:cNvSpPr>
          <p:nvPr>
            <p:ph type="sldNum" sz="quarter" idx="12"/>
          </p:nvPr>
        </p:nvSpPr>
        <p:spPr/>
        <p:txBody>
          <a:bodyPr/>
          <a:lstStyle/>
          <a:p>
            <a:fld id="{9D3FF152-60F5-4862-82F9-1190556AA56F}" type="slidenum">
              <a:rPr lang="en-IN" smtClean="0"/>
              <a:t>33</a:t>
            </a:fld>
            <a:endParaRPr lang="en-IN"/>
          </a:p>
        </p:txBody>
      </p:sp>
      <p:sp>
        <p:nvSpPr>
          <p:cNvPr id="4" name="Rectangle 3"/>
          <p:cNvSpPr/>
          <p:nvPr/>
        </p:nvSpPr>
        <p:spPr>
          <a:xfrm>
            <a:off x="628650" y="1140386"/>
            <a:ext cx="7886700" cy="4616648"/>
          </a:xfrm>
          <a:prstGeom prst="rect">
            <a:avLst/>
          </a:prstGeom>
        </p:spPr>
        <p:txBody>
          <a:bodyPr wrap="square">
            <a:spAutoFit/>
          </a:bodyPr>
          <a:lstStyle/>
          <a:p>
            <a:pPr algn="just">
              <a:lnSpc>
                <a:spcPct val="150000"/>
              </a:lnSpc>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Adam Bowers, Cong Liao, Douglas </a:t>
            </a:r>
            <a:r>
              <a:rPr lang="en-IN" dirty="0" err="1">
                <a:latin typeface="Times New Roman" panose="02020603050405020304" pitchFamily="18" charset="0"/>
                <a:cs typeface="Times New Roman" panose="02020603050405020304" pitchFamily="18" charset="0"/>
              </a:rPr>
              <a:t>Steiert</a:t>
            </a:r>
            <a:r>
              <a:rPr lang="en-IN" dirty="0">
                <a:latin typeface="Times New Roman" panose="02020603050405020304" pitchFamily="18" charset="0"/>
                <a:cs typeface="Times New Roman" panose="02020603050405020304" pitchFamily="18" charset="0"/>
              </a:rPr>
              <a:t> , Dan Lin , Anna </a:t>
            </a:r>
            <a:r>
              <a:rPr lang="en-IN" dirty="0" err="1">
                <a:latin typeface="Times New Roman" panose="02020603050405020304" pitchFamily="18" charset="0"/>
                <a:cs typeface="Times New Roman" panose="02020603050405020304" pitchFamily="18" charset="0"/>
              </a:rPr>
              <a:t>Squicciarini</a:t>
            </a:r>
            <a:r>
              <a:rPr lang="en-IN" dirty="0">
                <a:latin typeface="Times New Roman" panose="02020603050405020304" pitchFamily="18" charset="0"/>
                <a:cs typeface="Times New Roman" panose="02020603050405020304" pitchFamily="18" charset="0"/>
              </a:rPr>
              <a:t>, and Ali </a:t>
            </a:r>
            <a:r>
              <a:rPr lang="en-IN" dirty="0" err="1">
                <a:latin typeface="Times New Roman" panose="02020603050405020304" pitchFamily="18" charset="0"/>
                <a:cs typeface="Times New Roman" panose="02020603050405020304" pitchFamily="18" charset="0"/>
              </a:rPr>
              <a:t>Hurson</a:t>
            </a:r>
            <a:r>
              <a:rPr lang="en-IN" dirty="0">
                <a:latin typeface="Times New Roman" panose="02020603050405020304" pitchFamily="18" charset="0"/>
                <a:cs typeface="Times New Roman" panose="02020603050405020304" pitchFamily="18" charset="0"/>
              </a:rPr>
              <a:t>, “Detecting Suspicious File Migration or Replication in the Cloud”, </a:t>
            </a:r>
            <a:r>
              <a:rPr lang="en-IN" dirty="0" smtClean="0">
                <a:latin typeface="Times New Roman" panose="02020603050405020304" pitchFamily="18" charset="0"/>
                <a:cs typeface="Times New Roman" panose="02020603050405020304" pitchFamily="18" charset="0"/>
              </a:rPr>
              <a:t>2021</a:t>
            </a:r>
            <a:endParaRPr lang="en-IN"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IN" dirty="0" err="1" smtClean="0">
                <a:latin typeface="Times New Roman" panose="02020603050405020304" pitchFamily="18" charset="0"/>
                <a:cs typeface="Times New Roman" panose="02020603050405020304" pitchFamily="18" charset="0"/>
              </a:rPr>
              <a:t>Anusree</a:t>
            </a:r>
            <a:r>
              <a:rPr lang="en-IN" dirty="0" smtClean="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K, </a:t>
            </a:r>
            <a:r>
              <a:rPr lang="en-IN" dirty="0" err="1">
                <a:latin typeface="Times New Roman" panose="02020603050405020304" pitchFamily="18" charset="0"/>
                <a:cs typeface="Times New Roman" panose="02020603050405020304" pitchFamily="18" charset="0"/>
              </a:rPr>
              <a:t>Jagan</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Sathiaseelan</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Vadekkat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Abhinu</a:t>
            </a:r>
            <a:r>
              <a:rPr lang="en-IN" dirty="0">
                <a:latin typeface="Times New Roman" panose="02020603050405020304" pitchFamily="18" charset="0"/>
                <a:cs typeface="Times New Roman" panose="02020603050405020304" pitchFamily="18" charset="0"/>
              </a:rPr>
              <a:t> R Dev, </a:t>
            </a:r>
            <a:r>
              <a:rPr lang="en-IN" dirty="0" err="1">
                <a:latin typeface="Times New Roman" panose="02020603050405020304" pitchFamily="18" charset="0"/>
                <a:cs typeface="Times New Roman" panose="02020603050405020304" pitchFamily="18" charset="0"/>
              </a:rPr>
              <a:t>Abhinav</a:t>
            </a:r>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Decentralized File Transfer System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-based File Transfer</a:t>
            </a:r>
            <a:r>
              <a:rPr lang="en-IN" dirty="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2022</a:t>
            </a:r>
            <a:endParaRPr lang="en-IN"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pt-BR" dirty="0" smtClean="0">
                <a:latin typeface="Times New Roman" panose="02020603050405020304" pitchFamily="18" charset="0"/>
                <a:cs typeface="Times New Roman" panose="02020603050405020304" pitchFamily="18" charset="0"/>
              </a:rPr>
              <a:t>Devesh </a:t>
            </a:r>
            <a:r>
              <a:rPr lang="pt-BR" dirty="0">
                <a:latin typeface="Times New Roman" panose="02020603050405020304" pitchFamily="18" charset="0"/>
                <a:cs typeface="Times New Roman" panose="02020603050405020304" pitchFamily="18" charset="0"/>
              </a:rPr>
              <a:t>Solanki , Dev Mehta , Kaushal Modani, Sashank R M Dr Rashmi S, “</a:t>
            </a:r>
            <a:r>
              <a:rPr lang="en-US" dirty="0">
                <a:latin typeface="Times New Roman" panose="02020603050405020304" pitchFamily="18" charset="0"/>
                <a:cs typeface="Times New Roman" panose="02020603050405020304" pitchFamily="18" charset="0"/>
              </a:rPr>
              <a:t>An Android File Sharing System Using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 &amp; IPFS</a:t>
            </a:r>
            <a:r>
              <a:rPr lang="pt-BR" dirty="0">
                <a:latin typeface="Times New Roman" panose="02020603050405020304" pitchFamily="18" charset="0"/>
                <a:cs typeface="Times New Roman" panose="02020603050405020304" pitchFamily="18" charset="0"/>
              </a:rPr>
              <a:t>”, </a:t>
            </a:r>
            <a:r>
              <a:rPr lang="pt-BR" dirty="0" smtClean="0">
                <a:latin typeface="Times New Roman" panose="02020603050405020304" pitchFamily="18" charset="0"/>
                <a:cs typeface="Times New Roman" panose="02020603050405020304" pitchFamily="18" charset="0"/>
              </a:rPr>
              <a:t>2021</a:t>
            </a:r>
            <a:endParaRPr lang="pt-BR"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US" dirty="0" err="1" smtClean="0">
                <a:latin typeface="Times New Roman" panose="02020603050405020304" pitchFamily="18" charset="0"/>
                <a:cs typeface="Times New Roman" panose="02020603050405020304" pitchFamily="18" charset="0"/>
              </a:rPr>
              <a:t>Jin</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Sun, </a:t>
            </a:r>
            <a:r>
              <a:rPr lang="en-US" dirty="0" err="1">
                <a:latin typeface="Times New Roman" panose="02020603050405020304" pitchFamily="18" charset="0"/>
                <a:cs typeface="Times New Roman" panose="02020603050405020304" pitchFamily="18" charset="0"/>
              </a:rPr>
              <a:t>Xiaomin</a:t>
            </a:r>
            <a:r>
              <a:rPr lang="en-US" dirty="0">
                <a:latin typeface="Times New Roman" panose="02020603050405020304" pitchFamily="18" charset="0"/>
                <a:cs typeface="Times New Roman" panose="02020603050405020304" pitchFamily="18" charset="0"/>
              </a:rPr>
              <a:t> Yao , </a:t>
            </a:r>
            <a:r>
              <a:rPr lang="en-US" dirty="0" err="1">
                <a:latin typeface="Times New Roman" panose="02020603050405020304" pitchFamily="18" charset="0"/>
                <a:cs typeface="Times New Roman" panose="02020603050405020304" pitchFamily="18" charset="0"/>
              </a:rPr>
              <a:t>Shangping</a:t>
            </a:r>
            <a:r>
              <a:rPr lang="en-US" dirty="0">
                <a:latin typeface="Times New Roman" panose="02020603050405020304" pitchFamily="18" charset="0"/>
                <a:cs typeface="Times New Roman" panose="02020603050405020304" pitchFamily="18" charset="0"/>
              </a:rPr>
              <a:t> Wang , and Ying Wu</a:t>
            </a:r>
            <a:r>
              <a:rPr lang="en-IN"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-Based Secure Storage and Access Scheme For Electronic Medical Records in IPFS</a:t>
            </a:r>
            <a:r>
              <a:rPr lang="en-IN" dirty="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2020</a:t>
            </a:r>
            <a:endParaRPr lang="pt-BR"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fi-FI" dirty="0" smtClean="0">
                <a:latin typeface="Times New Roman" panose="02020603050405020304" pitchFamily="18" charset="0"/>
                <a:cs typeface="Times New Roman" panose="02020603050405020304" pitchFamily="18" charset="0"/>
              </a:rPr>
              <a:t>Anjaly </a:t>
            </a:r>
            <a:r>
              <a:rPr lang="fi-FI" dirty="0">
                <a:latin typeface="Times New Roman" panose="02020603050405020304" pitchFamily="18" charset="0"/>
                <a:cs typeface="Times New Roman" panose="02020603050405020304" pitchFamily="18" charset="0"/>
              </a:rPr>
              <a:t>Renny  , Anjana Santhosh , Neeraja S, Teena Noyal</a:t>
            </a:r>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File Storing and Sharing using </a:t>
            </a:r>
            <a:r>
              <a:rPr lang="en-US" dirty="0" err="1">
                <a:latin typeface="Times New Roman" panose="02020603050405020304" pitchFamily="18" charset="0"/>
                <a:cs typeface="Times New Roman" panose="02020603050405020304" pitchFamily="18" charset="0"/>
              </a:rPr>
              <a:t>Blockchain</a:t>
            </a:r>
            <a:r>
              <a:rPr lang="en-IN" dirty="0">
                <a:latin typeface="Times New Roman" panose="02020603050405020304" pitchFamily="18" charset="0"/>
                <a:cs typeface="Times New Roman" panose="02020603050405020304" pitchFamily="18" charset="0"/>
              </a:rPr>
              <a:t>”, 2020</a:t>
            </a:r>
          </a:p>
          <a:p>
            <a:pPr algn="just">
              <a:lnSpc>
                <a:spcPct val="150000"/>
              </a:lnSpc>
              <a:buFont typeface="Wingdings" panose="05000000000000000000" pitchFamily="2" charset="2"/>
              <a:buChar char="Ø"/>
            </a:pPr>
            <a:endParaRPr lang="en-IN" sz="1600" dirty="0"/>
          </a:p>
        </p:txBody>
      </p:sp>
    </p:spTree>
    <p:extLst>
      <p:ext uri="{BB962C8B-B14F-4D97-AF65-F5344CB8AC3E}">
        <p14:creationId xmlns:p14="http://schemas.microsoft.com/office/powerpoint/2010/main" val="35544528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348871"/>
            <a:ext cx="7886700" cy="530258"/>
          </a:xfrm>
        </p:spPr>
        <p:txBody>
          <a:bodyPr>
            <a:noAutofit/>
          </a:bodyPr>
          <a:lstStyle/>
          <a:p>
            <a:pPr algn="ctr"/>
            <a:r>
              <a:rPr lang="en-US" sz="3200" b="1" dirty="0">
                <a:latin typeface="Times New Roman" panose="02020603050405020304" pitchFamily="18" charset="0"/>
                <a:cs typeface="Times New Roman" panose="02020603050405020304" pitchFamily="18" charset="0"/>
              </a:rPr>
              <a:t>Reference Paper/ URL</a:t>
            </a:r>
            <a:endParaRPr lang="en-IN" sz="3200" b="1"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3E5EA7E0-721F-6954-4BF0-896788EE53AE}"/>
              </a:ext>
            </a:extLst>
          </p:cNvPr>
          <p:cNvSpPr>
            <a:spLocks noGrp="1"/>
          </p:cNvSpPr>
          <p:nvPr>
            <p:ph type="dt" sz="half" idx="10"/>
          </p:nvPr>
        </p:nvSpPr>
        <p:spPr/>
        <p:txBody>
          <a:bodyPr/>
          <a:lstStyle/>
          <a:p>
            <a:r>
              <a:rPr lang="en-IN" dirty="0"/>
              <a:t>10-04-2023</a:t>
            </a:r>
          </a:p>
        </p:txBody>
      </p:sp>
      <p:sp>
        <p:nvSpPr>
          <p:cNvPr id="6" name="Slide Number Placeholder 5">
            <a:extLst>
              <a:ext uri="{FF2B5EF4-FFF2-40B4-BE49-F238E27FC236}">
                <a16:creationId xmlns:a16="http://schemas.microsoft.com/office/drawing/2014/main" id="{43E9B934-EE6A-1A45-AAAE-017246AA72E8}"/>
              </a:ext>
            </a:extLst>
          </p:cNvPr>
          <p:cNvSpPr>
            <a:spLocks noGrp="1"/>
          </p:cNvSpPr>
          <p:nvPr>
            <p:ph type="sldNum" sz="quarter" idx="12"/>
          </p:nvPr>
        </p:nvSpPr>
        <p:spPr/>
        <p:txBody>
          <a:bodyPr/>
          <a:lstStyle/>
          <a:p>
            <a:fld id="{9D3FF152-60F5-4862-82F9-1190556AA56F}" type="slidenum">
              <a:rPr lang="en-IN" smtClean="0"/>
              <a:t>34</a:t>
            </a:fld>
            <a:endParaRPr lang="en-IN"/>
          </a:p>
        </p:txBody>
      </p:sp>
      <p:sp>
        <p:nvSpPr>
          <p:cNvPr id="4" name="Rectangle 3"/>
          <p:cNvSpPr/>
          <p:nvPr/>
        </p:nvSpPr>
        <p:spPr>
          <a:xfrm>
            <a:off x="628650" y="1113489"/>
            <a:ext cx="7801247" cy="5078313"/>
          </a:xfrm>
          <a:prstGeom prst="rect">
            <a:avLst/>
          </a:prstGeom>
        </p:spPr>
        <p:txBody>
          <a:bodyPr wrap="square">
            <a:spAutoFit/>
          </a:bodyPr>
          <a:lstStyle/>
          <a:p>
            <a:pPr>
              <a:lnSpc>
                <a:spcPct val="150000"/>
              </a:lnSpc>
              <a:buFont typeface="Wingdings" panose="05000000000000000000" pitchFamily="2" charset="2"/>
              <a:buChar char="Ø"/>
            </a:pPr>
            <a:r>
              <a:rPr lang="en-IN" dirty="0" err="1">
                <a:latin typeface="Times New Roman" panose="02020603050405020304" pitchFamily="18" charset="0"/>
                <a:cs typeface="Times New Roman" panose="02020603050405020304" pitchFamily="18" charset="0"/>
              </a:rPr>
              <a:t>Shujie</a:t>
            </a:r>
            <a:r>
              <a:rPr lang="en-IN" dirty="0">
                <a:latin typeface="Times New Roman" panose="02020603050405020304" pitchFamily="18" charset="0"/>
                <a:cs typeface="Times New Roman" panose="02020603050405020304" pitchFamily="18" charset="0"/>
              </a:rPr>
              <a:t> Cui, Muhammad </a:t>
            </a:r>
            <a:r>
              <a:rPr lang="en-IN" dirty="0" err="1">
                <a:latin typeface="Times New Roman" panose="02020603050405020304" pitchFamily="18" charset="0"/>
                <a:cs typeface="Times New Roman" panose="02020603050405020304" pitchFamily="18" charset="0"/>
              </a:rPr>
              <a:t>Rizwan</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Asghar</a:t>
            </a:r>
            <a:r>
              <a:rPr lang="en-IN" dirty="0">
                <a:latin typeface="Times New Roman" panose="02020603050405020304" pitchFamily="18" charset="0"/>
                <a:cs typeface="Times New Roman" panose="02020603050405020304" pitchFamily="18" charset="0"/>
              </a:rPr>
              <a:t>, Giovanni </a:t>
            </a:r>
            <a:r>
              <a:rPr lang="en-IN" dirty="0" err="1">
                <a:latin typeface="Times New Roman" panose="02020603050405020304" pitchFamily="18" charset="0"/>
                <a:cs typeface="Times New Roman" panose="02020603050405020304" pitchFamily="18" charset="0"/>
              </a:rPr>
              <a:t>Russello</a:t>
            </a:r>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Towards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 - based Scalable and Trustworthy File Sharing</a:t>
            </a:r>
            <a:r>
              <a:rPr lang="en-IN" dirty="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2018</a:t>
            </a:r>
            <a:endParaRPr lang="en-IN"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IN" dirty="0" err="1">
                <a:latin typeface="Times New Roman" panose="02020603050405020304" pitchFamily="18" charset="0"/>
                <a:cs typeface="Times New Roman" panose="02020603050405020304" pitchFamily="18" charset="0"/>
              </a:rPr>
              <a:t>Xiaochen</a:t>
            </a:r>
            <a:r>
              <a:rPr lang="en-IN" dirty="0">
                <a:latin typeface="Times New Roman" panose="02020603050405020304" pitchFamily="18" charset="0"/>
                <a:cs typeface="Times New Roman" panose="02020603050405020304" pitchFamily="18" charset="0"/>
              </a:rPr>
              <a:t> Zheng, </a:t>
            </a:r>
            <a:r>
              <a:rPr lang="en-IN" dirty="0" err="1">
                <a:latin typeface="Times New Roman" panose="02020603050405020304" pitchFamily="18" charset="0"/>
                <a:cs typeface="Times New Roman" panose="02020603050405020304" pitchFamily="18" charset="0"/>
              </a:rPr>
              <a:t>Raghava</a:t>
            </a:r>
            <a:r>
              <a:rPr lang="en-IN" dirty="0">
                <a:latin typeface="Times New Roman" panose="02020603050405020304" pitchFamily="18" charset="0"/>
                <a:cs typeface="Times New Roman" panose="02020603050405020304" pitchFamily="18" charset="0"/>
              </a:rPr>
              <a:t> Rao </a:t>
            </a:r>
            <a:r>
              <a:rPr lang="en-IN" dirty="0" err="1">
                <a:latin typeface="Times New Roman" panose="02020603050405020304" pitchFamily="18" charset="0"/>
                <a:cs typeface="Times New Roman" panose="02020603050405020304" pitchFamily="18" charset="0"/>
              </a:rPr>
              <a:t>Mukkamala</a:t>
            </a:r>
            <a:r>
              <a:rPr lang="en-IN" dirty="0">
                <a:latin typeface="Times New Roman" panose="02020603050405020304" pitchFamily="18" charset="0"/>
                <a:cs typeface="Times New Roman" panose="02020603050405020304" pitchFamily="18" charset="0"/>
              </a:rPr>
              <a:t>, Ravi </a:t>
            </a:r>
            <a:r>
              <a:rPr lang="en-IN" dirty="0" err="1">
                <a:latin typeface="Times New Roman" panose="02020603050405020304" pitchFamily="18" charset="0"/>
                <a:cs typeface="Times New Roman" panose="02020603050405020304" pitchFamily="18" charset="0"/>
              </a:rPr>
              <a:t>Vatrapu</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Joaqun</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Ordieres</a:t>
            </a:r>
            <a:r>
              <a:rPr lang="en-IN" dirty="0">
                <a:latin typeface="Times New Roman" panose="02020603050405020304" pitchFamily="18" charset="0"/>
                <a:cs typeface="Times New Roman" panose="02020603050405020304" pitchFamily="18" charset="0"/>
              </a:rPr>
              <a:t>-Mere,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-based Personal Health Data Sharing System Using Cloud Storage </a:t>
            </a:r>
            <a:r>
              <a:rPr lang="en-IN" dirty="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2018</a:t>
            </a:r>
            <a:endParaRPr lang="en-IN"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Mathis Steichen, Beltran </a:t>
            </a:r>
            <a:r>
              <a:rPr lang="en-IN" dirty="0" err="1">
                <a:latin typeface="Times New Roman" panose="02020603050405020304" pitchFamily="18" charset="0"/>
                <a:cs typeface="Times New Roman" panose="02020603050405020304" pitchFamily="18" charset="0"/>
              </a:rPr>
              <a:t>Fiz</a:t>
            </a:r>
            <a:r>
              <a:rPr lang="en-IN" dirty="0">
                <a:latin typeface="Times New Roman" panose="02020603050405020304" pitchFamily="18" charset="0"/>
                <a:cs typeface="Times New Roman" panose="02020603050405020304" pitchFamily="18" charset="0"/>
              </a:rPr>
              <a:t>, Robert </a:t>
            </a:r>
            <a:r>
              <a:rPr lang="en-IN" dirty="0" err="1">
                <a:latin typeface="Times New Roman" panose="02020603050405020304" pitchFamily="18" charset="0"/>
                <a:cs typeface="Times New Roman" panose="02020603050405020304" pitchFamily="18" charset="0"/>
              </a:rPr>
              <a:t>Norvill</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Wazen</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Shbair</a:t>
            </a:r>
            <a:r>
              <a:rPr lang="en-IN" dirty="0">
                <a:latin typeface="Times New Roman" panose="02020603050405020304" pitchFamily="18" charset="0"/>
                <a:cs typeface="Times New Roman" panose="02020603050405020304" pitchFamily="18" charset="0"/>
              </a:rPr>
              <a:t> and </a:t>
            </a:r>
            <a:r>
              <a:rPr lang="en-IN" dirty="0" err="1">
                <a:latin typeface="Times New Roman" panose="02020603050405020304" pitchFamily="18" charset="0"/>
                <a:cs typeface="Times New Roman" panose="02020603050405020304" pitchFamily="18" charset="0"/>
              </a:rPr>
              <a:t>Radu</a:t>
            </a:r>
            <a:r>
              <a:rPr lang="en-IN"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-Based, Decentralized Access Control for IPFS </a:t>
            </a:r>
            <a:r>
              <a:rPr lang="en-IN" dirty="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2018</a:t>
            </a:r>
            <a:endParaRPr lang="en-IN"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Hoang </a:t>
            </a:r>
            <a:r>
              <a:rPr lang="en-IN" dirty="0" err="1">
                <a:latin typeface="Times New Roman" panose="02020603050405020304" pitchFamily="18" charset="0"/>
                <a:cs typeface="Times New Roman" panose="02020603050405020304" pitchFamily="18" charset="0"/>
              </a:rPr>
              <a:t>Giang</a:t>
            </a:r>
            <a:r>
              <a:rPr lang="en-IN" dirty="0">
                <a:latin typeface="Times New Roman" panose="02020603050405020304" pitchFamily="18" charset="0"/>
                <a:cs typeface="Times New Roman" panose="02020603050405020304" pitchFamily="18" charset="0"/>
              </a:rPr>
              <a:t> Do, Wee </a:t>
            </a:r>
            <a:r>
              <a:rPr lang="en-IN" dirty="0" err="1">
                <a:latin typeface="Times New Roman" panose="02020603050405020304" pitchFamily="18" charset="0"/>
                <a:cs typeface="Times New Roman" panose="02020603050405020304" pitchFamily="18" charset="0"/>
              </a:rPr>
              <a:t>Keong</a:t>
            </a:r>
            <a:r>
              <a:rPr lang="en-IN" dirty="0">
                <a:latin typeface="Times New Roman" panose="02020603050405020304" pitchFamily="18" charset="0"/>
                <a:cs typeface="Times New Roman" panose="02020603050405020304" pitchFamily="18" charset="0"/>
              </a:rPr>
              <a:t> Ng, “</a:t>
            </a:r>
            <a:r>
              <a:rPr lang="en-US" dirty="0" err="1">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-based System for Secure Data Storage with Private Keyword Search</a:t>
            </a:r>
            <a:r>
              <a:rPr lang="en-IN" dirty="0">
                <a:latin typeface="Times New Roman" panose="02020603050405020304" pitchFamily="18" charset="0"/>
                <a:cs typeface="Times New Roman" panose="02020603050405020304" pitchFamily="18" charset="0"/>
              </a:rPr>
              <a:t>”, </a:t>
            </a:r>
            <a:r>
              <a:rPr lang="en-IN" dirty="0" smtClean="0">
                <a:latin typeface="Times New Roman" panose="02020603050405020304" pitchFamily="18" charset="0"/>
                <a:cs typeface="Times New Roman" panose="02020603050405020304" pitchFamily="18" charset="0"/>
              </a:rPr>
              <a:t>2017</a:t>
            </a:r>
            <a:endParaRPr lang="en-IN"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Marlene </a:t>
            </a:r>
            <a:r>
              <a:rPr lang="en-IN" dirty="0" err="1">
                <a:latin typeface="Times New Roman" panose="02020603050405020304" pitchFamily="18" charset="0"/>
                <a:cs typeface="Times New Roman" panose="02020603050405020304" pitchFamily="18" charset="0"/>
              </a:rPr>
              <a:t>Goncalves</a:t>
            </a:r>
            <a:r>
              <a:rPr lang="en-IN" dirty="0">
                <a:latin typeface="Times New Roman" panose="02020603050405020304" pitchFamily="18" charset="0"/>
                <a:cs typeface="Times New Roman" panose="02020603050405020304" pitchFamily="18" charset="0"/>
              </a:rPr>
              <a:t>, Graciela </a:t>
            </a:r>
            <a:r>
              <a:rPr lang="en-IN" dirty="0" err="1">
                <a:latin typeface="Times New Roman" panose="02020603050405020304" pitchFamily="18" charset="0"/>
                <a:cs typeface="Times New Roman" panose="02020603050405020304" pitchFamily="18" charset="0"/>
              </a:rPr>
              <a:t>Perera</a:t>
            </a:r>
            <a:r>
              <a:rPr lang="en-IN" dirty="0">
                <a:latin typeface="Times New Roman" panose="02020603050405020304" pitchFamily="18" charset="0"/>
                <a:cs typeface="Times New Roman" panose="02020603050405020304" pitchFamily="18" charset="0"/>
              </a:rPr>
              <a:t> and Stephen </a:t>
            </a:r>
            <a:r>
              <a:rPr lang="en-IN" dirty="0" err="1">
                <a:latin typeface="Times New Roman" panose="02020603050405020304" pitchFamily="18" charset="0"/>
                <a:cs typeface="Times New Roman" panose="02020603050405020304" pitchFamily="18" charset="0"/>
              </a:rPr>
              <a:t>Rodabaugh</a:t>
            </a:r>
            <a:r>
              <a:rPr lang="en-IN" dirty="0">
                <a:latin typeface="Times New Roman" panose="02020603050405020304" pitchFamily="18" charset="0"/>
                <a:cs typeface="Times New Roman" panose="02020603050405020304" pitchFamily="18" charset="0"/>
              </a:rPr>
              <a:t>, “</a:t>
            </a:r>
            <a:r>
              <a:rPr lang="en-US" dirty="0">
                <a:solidFill>
                  <a:schemeClr val="dk1"/>
                </a:solidFill>
                <a:latin typeface="Times New Roman" panose="02020603050405020304" pitchFamily="18" charset="0"/>
                <a:cs typeface="Times New Roman" panose="02020603050405020304" pitchFamily="18" charset="0"/>
              </a:rPr>
              <a:t>Detecting illegal file sharing in Peer-to-Peer networks using fuzzy queries</a:t>
            </a:r>
            <a:r>
              <a:rPr lang="en-IN" dirty="0">
                <a:latin typeface="Times New Roman" panose="02020603050405020304" pitchFamily="18" charset="0"/>
                <a:cs typeface="Times New Roman" panose="02020603050405020304" pitchFamily="18" charset="0"/>
              </a:rPr>
              <a:t>”, 2010</a:t>
            </a:r>
          </a:p>
          <a:p>
            <a:pPr algn="just">
              <a:lnSpc>
                <a:spcPct val="150000"/>
              </a:lnSpc>
              <a:buFont typeface="Wingdings" panose="05000000000000000000" pitchFamily="2" charset="2"/>
              <a:buChar char="Ø"/>
            </a:pPr>
            <a:endParaRPr lang="en-IN" dirty="0"/>
          </a:p>
        </p:txBody>
      </p:sp>
    </p:spTree>
    <p:extLst>
      <p:ext uri="{BB962C8B-B14F-4D97-AF65-F5344CB8AC3E}">
        <p14:creationId xmlns:p14="http://schemas.microsoft.com/office/powerpoint/2010/main" val="2797459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latin typeface="Times New Roman" panose="02020603050405020304" pitchFamily="18" charset="0"/>
                <a:cs typeface="Times New Roman" panose="02020603050405020304" pitchFamily="18" charset="0"/>
              </a:rPr>
              <a:t>Literature Survey</a:t>
            </a:r>
            <a:endParaRPr lang="en-IN" sz="3600" b="1"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0FCACADF-1635-558B-04DA-FD992F91EEEC}"/>
              </a:ext>
            </a:extLst>
          </p:cNvPr>
          <p:cNvSpPr>
            <a:spLocks noGrp="1"/>
          </p:cNvSpPr>
          <p:nvPr>
            <p:ph type="dt" sz="half" idx="10"/>
          </p:nvPr>
        </p:nvSpPr>
        <p:spPr/>
        <p:txBody>
          <a:bodyPr/>
          <a:lstStyle/>
          <a:p>
            <a:r>
              <a:rPr lang="en-IN" dirty="0"/>
              <a:t>10-04-2023</a:t>
            </a:r>
          </a:p>
        </p:txBody>
      </p:sp>
      <p:sp>
        <p:nvSpPr>
          <p:cNvPr id="6" name="Slide Number Placeholder 5">
            <a:extLst>
              <a:ext uri="{FF2B5EF4-FFF2-40B4-BE49-F238E27FC236}">
                <a16:creationId xmlns:a16="http://schemas.microsoft.com/office/drawing/2014/main" id="{1F558AD7-1919-A8D4-08D5-EFFEF53BCAAA}"/>
              </a:ext>
            </a:extLst>
          </p:cNvPr>
          <p:cNvSpPr>
            <a:spLocks noGrp="1"/>
          </p:cNvSpPr>
          <p:nvPr>
            <p:ph type="sldNum" sz="quarter" idx="12"/>
          </p:nvPr>
        </p:nvSpPr>
        <p:spPr/>
        <p:txBody>
          <a:bodyPr/>
          <a:lstStyle/>
          <a:p>
            <a:fld id="{9D3FF152-60F5-4862-82F9-1190556AA56F}" type="slidenum">
              <a:rPr lang="en-IN" smtClean="0"/>
              <a:t>4</a:t>
            </a:fld>
            <a:endParaRPr lang="en-IN"/>
          </a:p>
        </p:txBody>
      </p:sp>
      <p:graphicFrame>
        <p:nvGraphicFramePr>
          <p:cNvPr id="7" name="Table 6"/>
          <p:cNvGraphicFramePr>
            <a:graphicFrameLocks noGrp="1"/>
          </p:cNvGraphicFramePr>
          <p:nvPr>
            <p:extLst>
              <p:ext uri="{D42A27DB-BD31-4B8C-83A1-F6EECF244321}">
                <p14:modId xmlns:p14="http://schemas.microsoft.com/office/powerpoint/2010/main" val="2719042733"/>
              </p:ext>
            </p:extLst>
          </p:nvPr>
        </p:nvGraphicFramePr>
        <p:xfrm>
          <a:off x="144379" y="1233221"/>
          <a:ext cx="8893745" cy="4671189"/>
        </p:xfrm>
        <a:graphic>
          <a:graphicData uri="http://schemas.openxmlformats.org/drawingml/2006/table">
            <a:tbl>
              <a:tblPr firstRow="1" bandRow="1">
                <a:tableStyleId>{073A0DAA-6AF3-43AB-8588-CEC1D06C72B9}</a:tableStyleId>
              </a:tblPr>
              <a:tblGrid>
                <a:gridCol w="672476">
                  <a:extLst>
                    <a:ext uri="{9D8B030D-6E8A-4147-A177-3AD203B41FA5}">
                      <a16:colId xmlns:a16="http://schemas.microsoft.com/office/drawing/2014/main" val="20000"/>
                    </a:ext>
                  </a:extLst>
                </a:gridCol>
                <a:gridCol w="1155524">
                  <a:extLst>
                    <a:ext uri="{9D8B030D-6E8A-4147-A177-3AD203B41FA5}">
                      <a16:colId xmlns:a16="http://schemas.microsoft.com/office/drawing/2014/main" val="20001"/>
                    </a:ext>
                  </a:extLst>
                </a:gridCol>
                <a:gridCol w="1818529">
                  <a:extLst>
                    <a:ext uri="{9D8B030D-6E8A-4147-A177-3AD203B41FA5}">
                      <a16:colId xmlns:a16="http://schemas.microsoft.com/office/drawing/2014/main" val="20002"/>
                    </a:ext>
                  </a:extLst>
                </a:gridCol>
                <a:gridCol w="2054375">
                  <a:extLst>
                    <a:ext uri="{9D8B030D-6E8A-4147-A177-3AD203B41FA5}">
                      <a16:colId xmlns:a16="http://schemas.microsoft.com/office/drawing/2014/main" val="20003"/>
                    </a:ext>
                  </a:extLst>
                </a:gridCol>
                <a:gridCol w="1760479">
                  <a:extLst>
                    <a:ext uri="{9D8B030D-6E8A-4147-A177-3AD203B41FA5}">
                      <a16:colId xmlns:a16="http://schemas.microsoft.com/office/drawing/2014/main" val="20004"/>
                    </a:ext>
                  </a:extLst>
                </a:gridCol>
                <a:gridCol w="1432362">
                  <a:extLst>
                    <a:ext uri="{9D8B030D-6E8A-4147-A177-3AD203B41FA5}">
                      <a16:colId xmlns:a16="http://schemas.microsoft.com/office/drawing/2014/main" val="20005"/>
                    </a:ext>
                  </a:extLst>
                </a:gridCol>
              </a:tblGrid>
              <a:tr h="653966">
                <a:tc>
                  <a:txBody>
                    <a:bodyPr/>
                    <a:lstStyle/>
                    <a:p>
                      <a:pPr algn="ctr"/>
                      <a:r>
                        <a:rPr lang="en-IN" dirty="0">
                          <a:latin typeface="Times New Roman" panose="02020603050405020304" pitchFamily="18" charset="0"/>
                          <a:cs typeface="Times New Roman" panose="02020603050405020304" pitchFamily="18" charset="0"/>
                        </a:rPr>
                        <a:t>Year</a:t>
                      </a:r>
                    </a:p>
                  </a:txBody>
                  <a:tcPr/>
                </a:tc>
                <a:tc>
                  <a:txBody>
                    <a:bodyPr/>
                    <a:lstStyle/>
                    <a:p>
                      <a:pPr algn="ctr"/>
                      <a:r>
                        <a:rPr lang="en-IN" dirty="0">
                          <a:latin typeface="Times New Roman" panose="02020603050405020304" pitchFamily="18" charset="0"/>
                          <a:cs typeface="Times New Roman" panose="02020603050405020304" pitchFamily="18" charset="0"/>
                        </a:rPr>
                        <a:t>Author</a:t>
                      </a:r>
                    </a:p>
                  </a:txBody>
                  <a:tcPr/>
                </a:tc>
                <a:tc>
                  <a:txBody>
                    <a:bodyPr/>
                    <a:lstStyle/>
                    <a:p>
                      <a:pPr algn="ctr"/>
                      <a:r>
                        <a:rPr lang="en-IN" dirty="0">
                          <a:latin typeface="Times New Roman" panose="02020603050405020304" pitchFamily="18" charset="0"/>
                          <a:cs typeface="Times New Roman" panose="02020603050405020304" pitchFamily="18" charset="0"/>
                        </a:rPr>
                        <a:t>Paper Details</a:t>
                      </a:r>
                    </a:p>
                  </a:txBody>
                  <a:tcPr/>
                </a:tc>
                <a:tc>
                  <a:txBody>
                    <a:bodyPr/>
                    <a:lstStyle/>
                    <a:p>
                      <a:pPr algn="ctr"/>
                      <a:r>
                        <a:rPr lang="en-IN" dirty="0">
                          <a:latin typeface="Times New Roman" panose="02020603050405020304" pitchFamily="18" charset="0"/>
                          <a:cs typeface="Times New Roman" panose="02020603050405020304" pitchFamily="18" charset="0"/>
                        </a:rPr>
                        <a:t>Methodology</a:t>
                      </a:r>
                    </a:p>
                  </a:txBody>
                  <a:tcPr/>
                </a:tc>
                <a:tc>
                  <a:txBody>
                    <a:bodyPr/>
                    <a:lstStyle/>
                    <a:p>
                      <a:pPr algn="ctr"/>
                      <a:r>
                        <a:rPr lang="en-IN" dirty="0">
                          <a:latin typeface="Times New Roman" panose="02020603050405020304" pitchFamily="18" charset="0"/>
                          <a:cs typeface="Times New Roman" panose="02020603050405020304" pitchFamily="18" charset="0"/>
                        </a:rPr>
                        <a:t>Merits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Demerits</a:t>
                      </a:r>
                    </a:p>
                    <a:p>
                      <a:pPr algn="ct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4017223">
                <a:tc>
                  <a:txBody>
                    <a:bodyPr/>
                    <a:lstStyle/>
                    <a:p>
                      <a:r>
                        <a:rPr lang="en-IN" sz="1800" dirty="0">
                          <a:latin typeface="Times New Roman" panose="02020603050405020304" pitchFamily="18" charset="0"/>
                          <a:cs typeface="Times New Roman" panose="02020603050405020304" pitchFamily="18" charset="0"/>
                        </a:rPr>
                        <a:t>2022</a:t>
                      </a:r>
                    </a:p>
                  </a:txBody>
                  <a:tcPr/>
                </a:tc>
                <a:tc>
                  <a:txBody>
                    <a:bodyPr/>
                    <a:lstStyle/>
                    <a:p>
                      <a:r>
                        <a:rPr lang="en-IN" sz="1800" dirty="0" err="1">
                          <a:latin typeface="Times New Roman" panose="02020603050405020304" pitchFamily="18" charset="0"/>
                          <a:cs typeface="Times New Roman" panose="02020603050405020304" pitchFamily="18" charset="0"/>
                        </a:rPr>
                        <a:t>Anusree</a:t>
                      </a:r>
                      <a:r>
                        <a:rPr lang="en-IN" sz="1800" dirty="0">
                          <a:latin typeface="Times New Roman" panose="02020603050405020304" pitchFamily="18" charset="0"/>
                          <a:cs typeface="Times New Roman" panose="02020603050405020304" pitchFamily="18" charset="0"/>
                        </a:rPr>
                        <a:t> K, </a:t>
                      </a:r>
                      <a:r>
                        <a:rPr lang="en-IN" sz="1800" dirty="0" err="1">
                          <a:latin typeface="Times New Roman" panose="02020603050405020304" pitchFamily="18" charset="0"/>
                          <a:cs typeface="Times New Roman" panose="02020603050405020304" pitchFamily="18" charset="0"/>
                        </a:rPr>
                        <a:t>Jagan</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Sathiaseelan</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Vadekkat</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Abhinu</a:t>
                      </a:r>
                      <a:r>
                        <a:rPr lang="en-IN" sz="1800" dirty="0">
                          <a:latin typeface="Times New Roman" panose="02020603050405020304" pitchFamily="18" charset="0"/>
                          <a:cs typeface="Times New Roman" panose="02020603050405020304" pitchFamily="18" charset="0"/>
                        </a:rPr>
                        <a:t> R Dev, </a:t>
                      </a:r>
                      <a:r>
                        <a:rPr lang="en-IN" sz="1800" dirty="0" err="1">
                          <a:latin typeface="Times New Roman" panose="02020603050405020304" pitchFamily="18" charset="0"/>
                          <a:cs typeface="Times New Roman" panose="02020603050405020304" pitchFamily="18" charset="0"/>
                        </a:rPr>
                        <a:t>Abhinav</a:t>
                      </a:r>
                      <a:endParaRPr lang="en-IN" sz="1800"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panose="02020603050405020304" pitchFamily="18" charset="0"/>
                          <a:cs typeface="Times New Roman" panose="02020603050405020304" pitchFamily="18" charset="0"/>
                        </a:rPr>
                        <a:t>TITLE:</a:t>
                      </a:r>
                      <a:r>
                        <a:rPr lang="en-US" sz="1800" baseline="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Decentralized File Transfer System </a:t>
                      </a:r>
                      <a:r>
                        <a:rPr lang="en-US" sz="1800" dirty="0" err="1">
                          <a:latin typeface="Times New Roman" panose="02020603050405020304" pitchFamily="18" charset="0"/>
                          <a:cs typeface="Times New Roman" panose="02020603050405020304" pitchFamily="18" charset="0"/>
                        </a:rPr>
                        <a:t>Blockchain</a:t>
                      </a:r>
                      <a:r>
                        <a:rPr lang="en-US" sz="1800" dirty="0">
                          <a:latin typeface="Times New Roman" panose="02020603050405020304" pitchFamily="18" charset="0"/>
                          <a:cs typeface="Times New Roman" panose="02020603050405020304" pitchFamily="18" charset="0"/>
                        </a:rPr>
                        <a:t>-based File Transfer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VOLUME: 11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ISSUE:5</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JOURNAL: IJERT</a:t>
                      </a:r>
                    </a:p>
                    <a:p>
                      <a:pPr algn="just"/>
                      <a:endParaRPr lang="en-IN" sz="1800"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panose="02020603050405020304" pitchFamily="18" charset="0"/>
                          <a:cs typeface="Times New Roman" panose="02020603050405020304" pitchFamily="18" charset="0"/>
                        </a:rPr>
                        <a:t>The purpose </a:t>
                      </a:r>
                      <a:r>
                        <a:rPr lang="en-US" sz="1800" baseline="0" dirty="0">
                          <a:latin typeface="Times New Roman" panose="02020603050405020304" pitchFamily="18" charset="0"/>
                          <a:cs typeface="Times New Roman" panose="02020603050405020304" pitchFamily="18" charset="0"/>
                        </a:rPr>
                        <a:t> is </a:t>
                      </a:r>
                      <a:r>
                        <a:rPr lang="en-US" sz="1800" dirty="0">
                          <a:latin typeface="Times New Roman" panose="02020603050405020304" pitchFamily="18" charset="0"/>
                          <a:cs typeface="Times New Roman" panose="02020603050405020304" pitchFamily="18" charset="0"/>
                        </a:rPr>
                        <a:t>to solve the need for </a:t>
                      </a:r>
                      <a:r>
                        <a:rPr lang="en-US" sz="1800" dirty="0" err="1">
                          <a:latin typeface="Times New Roman" panose="02020603050405020304" pitchFamily="18" charset="0"/>
                          <a:cs typeface="Times New Roman" panose="02020603050405020304" pitchFamily="18" charset="0"/>
                        </a:rPr>
                        <a:t>blockchain</a:t>
                      </a:r>
                      <a:r>
                        <a:rPr lang="en-US" sz="1800" dirty="0">
                          <a:latin typeface="Times New Roman" panose="02020603050405020304" pitchFamily="18" charset="0"/>
                          <a:cs typeface="Times New Roman" panose="02020603050405020304" pitchFamily="18" charset="0"/>
                        </a:rPr>
                        <a:t> applications to exchange larger files with sensitive information within an organization using </a:t>
                      </a:r>
                      <a:r>
                        <a:rPr lang="en-IN" sz="1800" dirty="0">
                          <a:latin typeface="Times New Roman" panose="02020603050405020304" pitchFamily="18" charset="0"/>
                          <a:cs typeface="Times New Roman" panose="02020603050405020304" pitchFamily="18" charset="0"/>
                        </a:rPr>
                        <a:t>Inter Planetary File System (IPFS).</a:t>
                      </a:r>
                    </a:p>
                  </a:txBody>
                  <a:tcPr/>
                </a:tc>
                <a:tc>
                  <a:txBody>
                    <a:bodyPr/>
                    <a:lstStyle/>
                    <a:p>
                      <a:r>
                        <a:rPr lang="en-US" sz="1800" dirty="0">
                          <a:latin typeface="Times New Roman" panose="02020603050405020304" pitchFamily="18" charset="0"/>
                          <a:cs typeface="Times New Roman" panose="02020603050405020304" pitchFamily="18" charset="0"/>
                        </a:rPr>
                        <a:t>The goal of this system is to use the </a:t>
                      </a:r>
                      <a:r>
                        <a:rPr lang="en-US" sz="1800" dirty="0" err="1">
                          <a:latin typeface="Times New Roman" panose="02020603050405020304" pitchFamily="18" charset="0"/>
                          <a:cs typeface="Times New Roman" panose="02020603050405020304" pitchFamily="18" charset="0"/>
                        </a:rPr>
                        <a:t>blockchain</a:t>
                      </a:r>
                      <a:r>
                        <a:rPr lang="en-US" sz="1800" dirty="0">
                          <a:latin typeface="Times New Roman" panose="02020603050405020304" pitchFamily="18" charset="0"/>
                          <a:cs typeface="Times New Roman" panose="02020603050405020304" pitchFamily="18" charset="0"/>
                        </a:rPr>
                        <a:t> concept to promote file sharing services with greater security and lower risk. </a:t>
                      </a:r>
                      <a:endParaRPr lang="en-IN" sz="1800" dirty="0">
                        <a:latin typeface="Times New Roman" panose="02020603050405020304" pitchFamily="18" charset="0"/>
                        <a:cs typeface="Times New Roman" panose="02020603050405020304" pitchFamily="18" charset="0"/>
                      </a:endParaRPr>
                    </a:p>
                  </a:txBody>
                  <a:tcPr/>
                </a:tc>
                <a:tc>
                  <a:txBody>
                    <a:bodyPr/>
                    <a:lstStyle/>
                    <a:p>
                      <a:r>
                        <a:rPr lang="en-IN" sz="1800" dirty="0">
                          <a:latin typeface="Times New Roman" panose="02020603050405020304" pitchFamily="18" charset="0"/>
                          <a:cs typeface="Times New Roman" panose="02020603050405020304" pitchFamily="18" charset="0"/>
                        </a:rPr>
                        <a:t>Any valid user connected with organizations network </a:t>
                      </a:r>
                      <a:r>
                        <a:rPr lang="en-IN" sz="1800" baseline="0" dirty="0">
                          <a:latin typeface="Times New Roman" panose="02020603050405020304" pitchFamily="18" charset="0"/>
                          <a:cs typeface="Times New Roman" panose="02020603050405020304" pitchFamily="18" charset="0"/>
                        </a:rPr>
                        <a:t>can check other users rights for the file they are sharing which makes no privacy to the user’s</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343324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latin typeface="Times New Roman" panose="02020603050405020304" pitchFamily="18" charset="0"/>
                <a:cs typeface="Times New Roman" panose="02020603050405020304" pitchFamily="18" charset="0"/>
              </a:rPr>
              <a:t>Literature Survey</a:t>
            </a:r>
            <a:endParaRPr lang="en-IN" sz="3600" b="1"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0FCACADF-1635-558B-04DA-FD992F91EEEC}"/>
              </a:ext>
            </a:extLst>
          </p:cNvPr>
          <p:cNvSpPr>
            <a:spLocks noGrp="1"/>
          </p:cNvSpPr>
          <p:nvPr>
            <p:ph type="dt" sz="half" idx="10"/>
          </p:nvPr>
        </p:nvSpPr>
        <p:spPr/>
        <p:txBody>
          <a:bodyPr/>
          <a:lstStyle/>
          <a:p>
            <a:r>
              <a:rPr lang="en-IN" dirty="0"/>
              <a:t>10-04-2023</a:t>
            </a:r>
          </a:p>
        </p:txBody>
      </p:sp>
      <p:sp>
        <p:nvSpPr>
          <p:cNvPr id="6" name="Slide Number Placeholder 5">
            <a:extLst>
              <a:ext uri="{FF2B5EF4-FFF2-40B4-BE49-F238E27FC236}">
                <a16:creationId xmlns:a16="http://schemas.microsoft.com/office/drawing/2014/main" id="{1F558AD7-1919-A8D4-08D5-EFFEF53BCAAA}"/>
              </a:ext>
            </a:extLst>
          </p:cNvPr>
          <p:cNvSpPr>
            <a:spLocks noGrp="1"/>
          </p:cNvSpPr>
          <p:nvPr>
            <p:ph type="sldNum" sz="quarter" idx="12"/>
          </p:nvPr>
        </p:nvSpPr>
        <p:spPr/>
        <p:txBody>
          <a:bodyPr/>
          <a:lstStyle/>
          <a:p>
            <a:fld id="{9D3FF152-60F5-4862-82F9-1190556AA56F}" type="slidenum">
              <a:rPr lang="en-IN" smtClean="0"/>
              <a:t>5</a:t>
            </a:fld>
            <a:endParaRPr lang="en-IN"/>
          </a:p>
        </p:txBody>
      </p:sp>
      <p:graphicFrame>
        <p:nvGraphicFramePr>
          <p:cNvPr id="7" name="Table 6"/>
          <p:cNvGraphicFramePr>
            <a:graphicFrameLocks noGrp="1"/>
          </p:cNvGraphicFramePr>
          <p:nvPr>
            <p:extLst>
              <p:ext uri="{D42A27DB-BD31-4B8C-83A1-F6EECF244321}">
                <p14:modId xmlns:p14="http://schemas.microsoft.com/office/powerpoint/2010/main" val="399018285"/>
              </p:ext>
            </p:extLst>
          </p:nvPr>
        </p:nvGraphicFramePr>
        <p:xfrm>
          <a:off x="158750" y="1233222"/>
          <a:ext cx="8782050" cy="3901750"/>
        </p:xfrm>
        <a:graphic>
          <a:graphicData uri="http://schemas.openxmlformats.org/drawingml/2006/table">
            <a:tbl>
              <a:tblPr firstRow="1" bandRow="1">
                <a:tableStyleId>{073A0DAA-6AF3-43AB-8588-CEC1D06C72B9}</a:tableStyleId>
              </a:tblPr>
              <a:tblGrid>
                <a:gridCol w="717550">
                  <a:extLst>
                    <a:ext uri="{9D8B030D-6E8A-4147-A177-3AD203B41FA5}">
                      <a16:colId xmlns:a16="http://schemas.microsoft.com/office/drawing/2014/main" val="20000"/>
                    </a:ext>
                  </a:extLst>
                </a:gridCol>
                <a:gridCol w="1041400">
                  <a:extLst>
                    <a:ext uri="{9D8B030D-6E8A-4147-A177-3AD203B41FA5}">
                      <a16:colId xmlns:a16="http://schemas.microsoft.com/office/drawing/2014/main" val="20001"/>
                    </a:ext>
                  </a:extLst>
                </a:gridCol>
                <a:gridCol w="1730275">
                  <a:extLst>
                    <a:ext uri="{9D8B030D-6E8A-4147-A177-3AD203B41FA5}">
                      <a16:colId xmlns:a16="http://schemas.microsoft.com/office/drawing/2014/main" val="20002"/>
                    </a:ext>
                  </a:extLst>
                </a:gridCol>
                <a:gridCol w="2040556">
                  <a:extLst>
                    <a:ext uri="{9D8B030D-6E8A-4147-A177-3AD203B41FA5}">
                      <a16:colId xmlns:a16="http://schemas.microsoft.com/office/drawing/2014/main" val="20003"/>
                    </a:ext>
                  </a:extLst>
                </a:gridCol>
                <a:gridCol w="1799924">
                  <a:extLst>
                    <a:ext uri="{9D8B030D-6E8A-4147-A177-3AD203B41FA5}">
                      <a16:colId xmlns:a16="http://schemas.microsoft.com/office/drawing/2014/main" val="20004"/>
                    </a:ext>
                  </a:extLst>
                </a:gridCol>
                <a:gridCol w="1452345">
                  <a:extLst>
                    <a:ext uri="{9D8B030D-6E8A-4147-A177-3AD203B41FA5}">
                      <a16:colId xmlns:a16="http://schemas.microsoft.com/office/drawing/2014/main" val="20005"/>
                    </a:ext>
                  </a:extLst>
                </a:gridCol>
              </a:tblGrid>
              <a:tr h="606857">
                <a:tc>
                  <a:txBody>
                    <a:bodyPr/>
                    <a:lstStyle/>
                    <a:p>
                      <a:pPr algn="ctr"/>
                      <a:r>
                        <a:rPr lang="en-IN" dirty="0">
                          <a:latin typeface="Times New Roman" panose="02020603050405020304" pitchFamily="18" charset="0"/>
                          <a:cs typeface="Times New Roman" panose="02020603050405020304" pitchFamily="18" charset="0"/>
                        </a:rPr>
                        <a:t>Year</a:t>
                      </a:r>
                    </a:p>
                  </a:txBody>
                  <a:tcPr/>
                </a:tc>
                <a:tc>
                  <a:txBody>
                    <a:bodyPr/>
                    <a:lstStyle/>
                    <a:p>
                      <a:pPr algn="ctr"/>
                      <a:r>
                        <a:rPr lang="en-IN" dirty="0">
                          <a:latin typeface="Times New Roman" panose="02020603050405020304" pitchFamily="18" charset="0"/>
                          <a:cs typeface="Times New Roman" panose="02020603050405020304" pitchFamily="18" charset="0"/>
                        </a:rPr>
                        <a:t>Author</a:t>
                      </a:r>
                    </a:p>
                  </a:txBody>
                  <a:tcPr/>
                </a:tc>
                <a:tc>
                  <a:txBody>
                    <a:bodyPr/>
                    <a:lstStyle/>
                    <a:p>
                      <a:pPr algn="ctr"/>
                      <a:r>
                        <a:rPr lang="en-IN" dirty="0">
                          <a:latin typeface="Times New Roman" panose="02020603050405020304" pitchFamily="18" charset="0"/>
                          <a:cs typeface="Times New Roman" panose="02020603050405020304" pitchFamily="18" charset="0"/>
                        </a:rPr>
                        <a:t>Paper Details</a:t>
                      </a:r>
                    </a:p>
                  </a:txBody>
                  <a:tcPr/>
                </a:tc>
                <a:tc>
                  <a:txBody>
                    <a:bodyPr/>
                    <a:lstStyle/>
                    <a:p>
                      <a:pPr algn="ctr"/>
                      <a:r>
                        <a:rPr lang="en-IN" dirty="0">
                          <a:latin typeface="Times New Roman" panose="02020603050405020304" pitchFamily="18" charset="0"/>
                          <a:cs typeface="Times New Roman" panose="02020603050405020304" pitchFamily="18" charset="0"/>
                        </a:rPr>
                        <a:t>Methodology</a:t>
                      </a:r>
                    </a:p>
                  </a:txBody>
                  <a:tcPr/>
                </a:tc>
                <a:tc>
                  <a:txBody>
                    <a:bodyPr/>
                    <a:lstStyle/>
                    <a:p>
                      <a:pPr algn="ctr"/>
                      <a:r>
                        <a:rPr lang="en-IN" dirty="0">
                          <a:latin typeface="Times New Roman" panose="02020603050405020304" pitchFamily="18" charset="0"/>
                          <a:cs typeface="Times New Roman" panose="02020603050405020304" pitchFamily="18" charset="0"/>
                        </a:rPr>
                        <a:t>Merits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Demerits</a:t>
                      </a:r>
                    </a:p>
                    <a:p>
                      <a:pPr algn="ct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3261670">
                <a:tc>
                  <a:txBody>
                    <a:bodyPr/>
                    <a:lstStyle/>
                    <a:p>
                      <a:r>
                        <a:rPr lang="en-IN" sz="1800" dirty="0">
                          <a:latin typeface="Times New Roman" panose="02020603050405020304" pitchFamily="18" charset="0"/>
                          <a:cs typeface="Times New Roman" panose="02020603050405020304" pitchFamily="18" charset="0"/>
                        </a:rPr>
                        <a:t>2020</a:t>
                      </a:r>
                    </a:p>
                  </a:txBody>
                  <a:tcPr/>
                </a:tc>
                <a:tc>
                  <a:txBody>
                    <a:bodyPr/>
                    <a:lstStyle/>
                    <a:p>
                      <a:r>
                        <a:rPr lang="fi-FI" sz="1800" dirty="0">
                          <a:latin typeface="Times New Roman" panose="02020603050405020304" pitchFamily="18" charset="0"/>
                          <a:cs typeface="Times New Roman" panose="02020603050405020304" pitchFamily="18" charset="0"/>
                        </a:rPr>
                        <a:t>Anjaly Renny  , Anjana Santhosh , Neeraja S, Teena Noyal</a:t>
                      </a:r>
                      <a:endParaRPr lang="en-IN" sz="1800"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panose="02020603050405020304" pitchFamily="18" charset="0"/>
                          <a:cs typeface="Times New Roman" panose="02020603050405020304" pitchFamily="18" charset="0"/>
                        </a:rPr>
                        <a:t>TITLE: File Storing and Sharing using </a:t>
                      </a:r>
                      <a:r>
                        <a:rPr lang="en-US" sz="1800" dirty="0" err="1">
                          <a:latin typeface="Times New Roman" panose="02020603050405020304" pitchFamily="18" charset="0"/>
                          <a:cs typeface="Times New Roman" panose="02020603050405020304" pitchFamily="18" charset="0"/>
                        </a:rPr>
                        <a:t>Blockchain</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VOLUME: 9</a:t>
                      </a:r>
                    </a:p>
                    <a:p>
                      <a:r>
                        <a:rPr lang="en-US" sz="1800" dirty="0">
                          <a:latin typeface="Times New Roman" panose="02020603050405020304" pitchFamily="18" charset="0"/>
                          <a:cs typeface="Times New Roman" panose="02020603050405020304" pitchFamily="18" charset="0"/>
                        </a:rPr>
                        <a:t>ISSUE: 6</a:t>
                      </a:r>
                    </a:p>
                    <a:p>
                      <a:r>
                        <a:rPr lang="en-US" sz="1800" dirty="0">
                          <a:latin typeface="Times New Roman" panose="02020603050405020304" pitchFamily="18" charset="0"/>
                          <a:cs typeface="Times New Roman" panose="02020603050405020304" pitchFamily="18" charset="0"/>
                        </a:rPr>
                        <a:t>JOURNAL: </a:t>
                      </a:r>
                      <a:r>
                        <a:rPr lang="en-IN" sz="1800" dirty="0">
                          <a:latin typeface="Times New Roman" panose="02020603050405020304" pitchFamily="18" charset="0"/>
                          <a:cs typeface="Times New Roman" panose="02020603050405020304" pitchFamily="18" charset="0"/>
                        </a:rPr>
                        <a:t>IJIRSET</a:t>
                      </a:r>
                    </a:p>
                  </a:txBody>
                  <a:tcPr/>
                </a:tc>
                <a:tc>
                  <a:txBody>
                    <a:bodyPr/>
                    <a:lstStyle/>
                    <a:p>
                      <a:r>
                        <a:rPr lang="en-US" sz="1800" dirty="0">
                          <a:latin typeface="Times New Roman" panose="02020603050405020304" pitchFamily="18" charset="0"/>
                          <a:cs typeface="Times New Roman" panose="02020603050405020304" pitchFamily="18" charset="0"/>
                        </a:rPr>
                        <a:t>The File Storing and Sharing is done using </a:t>
                      </a:r>
                      <a:r>
                        <a:rPr lang="en-US" sz="1800" dirty="0" err="1">
                          <a:latin typeface="Times New Roman" panose="02020603050405020304" pitchFamily="18" charset="0"/>
                          <a:cs typeface="Times New Roman" panose="02020603050405020304" pitchFamily="18" charset="0"/>
                        </a:rPr>
                        <a:t>Blockchain</a:t>
                      </a:r>
                      <a:r>
                        <a:rPr lang="en-US" sz="1800" baseline="0" dirty="0">
                          <a:latin typeface="Times New Roman" panose="02020603050405020304" pitchFamily="18" charset="0"/>
                          <a:cs typeface="Times New Roman" panose="02020603050405020304" pitchFamily="18" charset="0"/>
                        </a:rPr>
                        <a:t> and AES algorithm.</a:t>
                      </a:r>
                      <a:endParaRPr lang="en-IN" sz="1800"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panose="02020603050405020304" pitchFamily="18" charset="0"/>
                          <a:cs typeface="Times New Roman" panose="02020603050405020304" pitchFamily="18" charset="0"/>
                        </a:rPr>
                        <a:t>It is much secure, efficient and effective in sharing of file.</a:t>
                      </a:r>
                      <a:endParaRPr lang="en-IN" sz="1800" i="1" dirty="0">
                        <a:latin typeface="Times New Roman" panose="02020603050405020304" pitchFamily="18" charset="0"/>
                        <a:cs typeface="Times New Roman" panose="02020603050405020304" pitchFamily="18" charset="0"/>
                      </a:endParaRPr>
                    </a:p>
                  </a:txBody>
                  <a:tcPr/>
                </a:tc>
                <a:tc>
                  <a:txBody>
                    <a:bodyPr/>
                    <a:lstStyle/>
                    <a:p>
                      <a:r>
                        <a:rPr lang="en-IN" sz="1800" dirty="0">
                          <a:latin typeface="Times New Roman" panose="02020603050405020304" pitchFamily="18" charset="0"/>
                          <a:cs typeface="Times New Roman" panose="02020603050405020304" pitchFamily="18" charset="0"/>
                        </a:rPr>
                        <a:t>Suspicious activities like unauthorized user login and accessing of data may occur.</a:t>
                      </a: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295057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latin typeface="Times New Roman" panose="02020603050405020304" pitchFamily="18" charset="0"/>
                <a:cs typeface="Times New Roman" panose="02020603050405020304" pitchFamily="18" charset="0"/>
              </a:rPr>
              <a:t>Literature Survey</a:t>
            </a:r>
            <a:endParaRPr lang="en-IN" sz="3600" b="1"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0FCACADF-1635-558B-04DA-FD992F91EEEC}"/>
              </a:ext>
            </a:extLst>
          </p:cNvPr>
          <p:cNvSpPr>
            <a:spLocks noGrp="1"/>
          </p:cNvSpPr>
          <p:nvPr>
            <p:ph type="dt" sz="half" idx="10"/>
          </p:nvPr>
        </p:nvSpPr>
        <p:spPr/>
        <p:txBody>
          <a:bodyPr/>
          <a:lstStyle/>
          <a:p>
            <a:r>
              <a:rPr lang="en-IN" dirty="0"/>
              <a:t>10-04-2023</a:t>
            </a:r>
          </a:p>
        </p:txBody>
      </p:sp>
      <p:sp>
        <p:nvSpPr>
          <p:cNvPr id="6" name="Slide Number Placeholder 5">
            <a:extLst>
              <a:ext uri="{FF2B5EF4-FFF2-40B4-BE49-F238E27FC236}">
                <a16:creationId xmlns:a16="http://schemas.microsoft.com/office/drawing/2014/main" id="{1F558AD7-1919-A8D4-08D5-EFFEF53BCAAA}"/>
              </a:ext>
            </a:extLst>
          </p:cNvPr>
          <p:cNvSpPr>
            <a:spLocks noGrp="1"/>
          </p:cNvSpPr>
          <p:nvPr>
            <p:ph type="sldNum" sz="quarter" idx="12"/>
          </p:nvPr>
        </p:nvSpPr>
        <p:spPr/>
        <p:txBody>
          <a:bodyPr/>
          <a:lstStyle/>
          <a:p>
            <a:fld id="{9D3FF152-60F5-4862-82F9-1190556AA56F}" type="slidenum">
              <a:rPr lang="en-IN" smtClean="0"/>
              <a:t>6</a:t>
            </a:fld>
            <a:endParaRPr lang="en-IN"/>
          </a:p>
        </p:txBody>
      </p:sp>
      <p:graphicFrame>
        <p:nvGraphicFramePr>
          <p:cNvPr id="7" name="Table 6"/>
          <p:cNvGraphicFramePr>
            <a:graphicFrameLocks noGrp="1"/>
          </p:cNvGraphicFramePr>
          <p:nvPr>
            <p:extLst>
              <p:ext uri="{D42A27DB-BD31-4B8C-83A1-F6EECF244321}">
                <p14:modId xmlns:p14="http://schemas.microsoft.com/office/powerpoint/2010/main" val="32258580"/>
              </p:ext>
            </p:extLst>
          </p:nvPr>
        </p:nvGraphicFramePr>
        <p:xfrm>
          <a:off x="180975" y="961391"/>
          <a:ext cx="8782050" cy="5394960"/>
        </p:xfrm>
        <a:graphic>
          <a:graphicData uri="http://schemas.openxmlformats.org/drawingml/2006/table">
            <a:tbl>
              <a:tblPr firstRow="1" bandRow="1">
                <a:tableStyleId>{073A0DAA-6AF3-43AB-8588-CEC1D06C72B9}</a:tableStyleId>
              </a:tblPr>
              <a:tblGrid>
                <a:gridCol w="717550">
                  <a:extLst>
                    <a:ext uri="{9D8B030D-6E8A-4147-A177-3AD203B41FA5}">
                      <a16:colId xmlns:a16="http://schemas.microsoft.com/office/drawing/2014/main" val="20000"/>
                    </a:ext>
                  </a:extLst>
                </a:gridCol>
                <a:gridCol w="1041400">
                  <a:extLst>
                    <a:ext uri="{9D8B030D-6E8A-4147-A177-3AD203B41FA5}">
                      <a16:colId xmlns:a16="http://schemas.microsoft.com/office/drawing/2014/main" val="20001"/>
                    </a:ext>
                  </a:extLst>
                </a:gridCol>
                <a:gridCol w="1866900">
                  <a:extLst>
                    <a:ext uri="{9D8B030D-6E8A-4147-A177-3AD203B41FA5}">
                      <a16:colId xmlns:a16="http://schemas.microsoft.com/office/drawing/2014/main" val="20002"/>
                    </a:ext>
                  </a:extLst>
                </a:gridCol>
                <a:gridCol w="2003458">
                  <a:extLst>
                    <a:ext uri="{9D8B030D-6E8A-4147-A177-3AD203B41FA5}">
                      <a16:colId xmlns:a16="http://schemas.microsoft.com/office/drawing/2014/main" val="20003"/>
                    </a:ext>
                  </a:extLst>
                </a:gridCol>
                <a:gridCol w="1777399">
                  <a:extLst>
                    <a:ext uri="{9D8B030D-6E8A-4147-A177-3AD203B41FA5}">
                      <a16:colId xmlns:a16="http://schemas.microsoft.com/office/drawing/2014/main" val="20004"/>
                    </a:ext>
                  </a:extLst>
                </a:gridCol>
                <a:gridCol w="1375343">
                  <a:extLst>
                    <a:ext uri="{9D8B030D-6E8A-4147-A177-3AD203B41FA5}">
                      <a16:colId xmlns:a16="http://schemas.microsoft.com/office/drawing/2014/main" val="20005"/>
                    </a:ext>
                  </a:extLst>
                </a:gridCol>
              </a:tblGrid>
              <a:tr h="589338">
                <a:tc>
                  <a:txBody>
                    <a:bodyPr/>
                    <a:lstStyle/>
                    <a:p>
                      <a:pPr algn="ctr"/>
                      <a:r>
                        <a:rPr lang="en-IN" dirty="0">
                          <a:latin typeface="Times New Roman" panose="02020603050405020304" pitchFamily="18" charset="0"/>
                          <a:cs typeface="Times New Roman" panose="02020603050405020304" pitchFamily="18" charset="0"/>
                        </a:rPr>
                        <a:t>Year</a:t>
                      </a:r>
                    </a:p>
                  </a:txBody>
                  <a:tcPr/>
                </a:tc>
                <a:tc>
                  <a:txBody>
                    <a:bodyPr/>
                    <a:lstStyle/>
                    <a:p>
                      <a:pPr algn="ctr"/>
                      <a:r>
                        <a:rPr lang="en-IN" dirty="0">
                          <a:latin typeface="Times New Roman" panose="02020603050405020304" pitchFamily="18" charset="0"/>
                          <a:cs typeface="Times New Roman" panose="02020603050405020304" pitchFamily="18" charset="0"/>
                        </a:rPr>
                        <a:t>Author</a:t>
                      </a:r>
                    </a:p>
                  </a:txBody>
                  <a:tcPr/>
                </a:tc>
                <a:tc>
                  <a:txBody>
                    <a:bodyPr/>
                    <a:lstStyle/>
                    <a:p>
                      <a:pPr algn="ctr"/>
                      <a:r>
                        <a:rPr lang="en-IN" dirty="0">
                          <a:latin typeface="Times New Roman" panose="02020603050405020304" pitchFamily="18" charset="0"/>
                          <a:cs typeface="Times New Roman" panose="02020603050405020304" pitchFamily="18" charset="0"/>
                        </a:rPr>
                        <a:t>Paper Details</a:t>
                      </a:r>
                    </a:p>
                  </a:txBody>
                  <a:tcPr/>
                </a:tc>
                <a:tc>
                  <a:txBody>
                    <a:bodyPr/>
                    <a:lstStyle/>
                    <a:p>
                      <a:pPr algn="ctr"/>
                      <a:r>
                        <a:rPr lang="en-IN" dirty="0">
                          <a:latin typeface="Times New Roman" panose="02020603050405020304" pitchFamily="18" charset="0"/>
                          <a:cs typeface="Times New Roman" panose="02020603050405020304" pitchFamily="18" charset="0"/>
                        </a:rPr>
                        <a:t>Methodology</a:t>
                      </a:r>
                    </a:p>
                  </a:txBody>
                  <a:tcPr/>
                </a:tc>
                <a:tc>
                  <a:txBody>
                    <a:bodyPr/>
                    <a:lstStyle/>
                    <a:p>
                      <a:pPr algn="ctr"/>
                      <a:r>
                        <a:rPr lang="en-IN" dirty="0">
                          <a:latin typeface="Times New Roman" panose="02020603050405020304" pitchFamily="18" charset="0"/>
                          <a:cs typeface="Times New Roman" panose="02020603050405020304" pitchFamily="18" charset="0"/>
                        </a:rPr>
                        <a:t>Merits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Demerits</a:t>
                      </a:r>
                    </a:p>
                    <a:p>
                      <a:pPr algn="ct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4377943">
                <a:tc>
                  <a:txBody>
                    <a:bodyPr/>
                    <a:lstStyle/>
                    <a:p>
                      <a:r>
                        <a:rPr lang="en-IN" sz="1800" dirty="0">
                          <a:latin typeface="Times New Roman" panose="02020603050405020304" pitchFamily="18" charset="0"/>
                          <a:cs typeface="Times New Roman" panose="02020603050405020304" pitchFamily="18" charset="0"/>
                        </a:rPr>
                        <a:t>2018</a:t>
                      </a:r>
                    </a:p>
                  </a:txBody>
                  <a:tcPr/>
                </a:tc>
                <a:tc>
                  <a:txBody>
                    <a:bodyPr/>
                    <a:lstStyle/>
                    <a:p>
                      <a:r>
                        <a:rPr lang="en-IN" sz="1800" dirty="0">
                          <a:latin typeface="Times New Roman" panose="02020603050405020304" pitchFamily="18" charset="0"/>
                          <a:cs typeface="Times New Roman" panose="02020603050405020304" pitchFamily="18" charset="0"/>
                        </a:rPr>
                        <a:t>Mathis Steichen, Beltran </a:t>
                      </a:r>
                      <a:r>
                        <a:rPr lang="en-IN" sz="1800" dirty="0" err="1">
                          <a:latin typeface="Times New Roman" panose="02020603050405020304" pitchFamily="18" charset="0"/>
                          <a:cs typeface="Times New Roman" panose="02020603050405020304" pitchFamily="18" charset="0"/>
                        </a:rPr>
                        <a:t>Fiz</a:t>
                      </a:r>
                      <a:r>
                        <a:rPr lang="en-IN" sz="1800" dirty="0">
                          <a:latin typeface="Times New Roman" panose="02020603050405020304" pitchFamily="18" charset="0"/>
                          <a:cs typeface="Times New Roman" panose="02020603050405020304" pitchFamily="18" charset="0"/>
                        </a:rPr>
                        <a:t>, Robert </a:t>
                      </a:r>
                      <a:r>
                        <a:rPr lang="en-IN" sz="1800" dirty="0" err="1">
                          <a:latin typeface="Times New Roman" panose="02020603050405020304" pitchFamily="18" charset="0"/>
                          <a:cs typeface="Times New Roman" panose="02020603050405020304" pitchFamily="18" charset="0"/>
                        </a:rPr>
                        <a:t>Norvill</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Wazen</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Shbair</a:t>
                      </a:r>
                      <a:r>
                        <a:rPr lang="en-IN" sz="1800" dirty="0">
                          <a:latin typeface="Times New Roman" panose="02020603050405020304" pitchFamily="18" charset="0"/>
                          <a:cs typeface="Times New Roman" panose="02020603050405020304" pitchFamily="18" charset="0"/>
                        </a:rPr>
                        <a:t> and </a:t>
                      </a:r>
                      <a:r>
                        <a:rPr lang="en-IN" sz="1800" dirty="0" err="1">
                          <a:latin typeface="Times New Roman" panose="02020603050405020304" pitchFamily="18" charset="0"/>
                          <a:cs typeface="Times New Roman" panose="02020603050405020304" pitchFamily="18" charset="0"/>
                        </a:rPr>
                        <a:t>Radu</a:t>
                      </a:r>
                      <a:endParaRPr lang="en-IN" sz="1800"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panose="02020603050405020304" pitchFamily="18" charset="0"/>
                          <a:cs typeface="Times New Roman" panose="02020603050405020304" pitchFamily="18" charset="0"/>
                        </a:rPr>
                        <a:t>TITLE: </a:t>
                      </a:r>
                      <a:r>
                        <a:rPr lang="en-US" sz="1800" dirty="0" err="1">
                          <a:latin typeface="Times New Roman" panose="02020603050405020304" pitchFamily="18" charset="0"/>
                          <a:cs typeface="Times New Roman" panose="02020603050405020304" pitchFamily="18" charset="0"/>
                        </a:rPr>
                        <a:t>Blockchain</a:t>
                      </a:r>
                      <a:r>
                        <a:rPr lang="en-US" sz="1800" dirty="0">
                          <a:latin typeface="Times New Roman" panose="02020603050405020304" pitchFamily="18" charset="0"/>
                          <a:cs typeface="Times New Roman" panose="02020603050405020304" pitchFamily="18" charset="0"/>
                        </a:rPr>
                        <a:t>-Based, Decentralized Access Control for IPFS</a:t>
                      </a:r>
                    </a:p>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CONFERENCE</a:t>
                      </a:r>
                      <a:r>
                        <a:rPr lang="en-US" sz="1800" dirty="0">
                          <a:latin typeface="Times New Roman" panose="02020603050405020304" pitchFamily="18" charset="0"/>
                          <a:cs typeface="Times New Roman" panose="02020603050405020304" pitchFamily="18" charset="0"/>
                        </a:rPr>
                        <a:t>: IEEE</a:t>
                      </a:r>
                      <a:endParaRPr lang="en-IN" sz="1800"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panose="02020603050405020304" pitchFamily="18" charset="0"/>
                          <a:cs typeface="Times New Roman" panose="02020603050405020304" pitchFamily="18" charset="0"/>
                        </a:rPr>
                        <a:t>This paper presents a modified version of the </a:t>
                      </a:r>
                      <a:r>
                        <a:rPr lang="en-US" sz="1800" dirty="0" err="1">
                          <a:latin typeface="Times New Roman" panose="02020603050405020304" pitchFamily="18" charset="0"/>
                          <a:cs typeface="Times New Roman" panose="02020603050405020304" pitchFamily="18" charset="0"/>
                        </a:rPr>
                        <a:t>InterPlanetary</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Filesystem</a:t>
                      </a:r>
                      <a:r>
                        <a:rPr lang="en-US" sz="1800" dirty="0">
                          <a:latin typeface="Times New Roman" panose="02020603050405020304" pitchFamily="18" charset="0"/>
                          <a:cs typeface="Times New Roman" panose="02020603050405020304" pitchFamily="18" charset="0"/>
                        </a:rPr>
                        <a:t> (IPFS) that leverages </a:t>
                      </a:r>
                      <a:r>
                        <a:rPr lang="en-US" sz="1800" dirty="0" err="1">
                          <a:latin typeface="Times New Roman" panose="02020603050405020304" pitchFamily="18" charset="0"/>
                          <a:cs typeface="Times New Roman" panose="02020603050405020304" pitchFamily="18" charset="0"/>
                        </a:rPr>
                        <a:t>Ethereum</a:t>
                      </a:r>
                      <a:r>
                        <a:rPr lang="en-US" sz="1800" dirty="0">
                          <a:latin typeface="Times New Roman" panose="02020603050405020304" pitchFamily="18" charset="0"/>
                          <a:cs typeface="Times New Roman" panose="02020603050405020304" pitchFamily="18" charset="0"/>
                        </a:rPr>
                        <a:t> smart contracts to provide access controlled file sharing. The smart contract is used to maintain the access control list, while the modified IPFS software enforces it.</a:t>
                      </a:r>
                      <a:endParaRPr lang="en-IN" sz="1800" dirty="0">
                        <a:latin typeface="Times New Roman" panose="02020603050405020304" pitchFamily="18" charset="0"/>
                        <a:cs typeface="Times New Roman" panose="02020603050405020304" pitchFamily="18" charset="0"/>
                      </a:endParaRPr>
                    </a:p>
                  </a:txBody>
                  <a:tcPr/>
                </a:tc>
                <a:tc>
                  <a:txBody>
                    <a:bodyPr/>
                    <a:lstStyle/>
                    <a:p>
                      <a:r>
                        <a:rPr lang="en-US" sz="1800" dirty="0">
                          <a:latin typeface="Times New Roman" panose="02020603050405020304" pitchFamily="18" charset="0"/>
                          <a:cs typeface="Times New Roman" panose="02020603050405020304" pitchFamily="18" charset="0"/>
                        </a:rPr>
                        <a:t>Users can efficiently share large files and still benefit from the </a:t>
                      </a:r>
                      <a:r>
                        <a:rPr lang="en-US" sz="1800" dirty="0" err="1">
                          <a:latin typeface="Times New Roman" panose="02020603050405020304" pitchFamily="18" charset="0"/>
                          <a:cs typeface="Times New Roman" panose="02020603050405020304" pitchFamily="18" charset="0"/>
                        </a:rPr>
                        <a:t>blockchain</a:t>
                      </a:r>
                      <a:r>
                        <a:rPr lang="en-US" sz="1800" dirty="0">
                          <a:latin typeface="Times New Roman" panose="02020603050405020304" pitchFamily="18" charset="0"/>
                          <a:cs typeface="Times New Roman" panose="02020603050405020304" pitchFamily="18" charset="0"/>
                        </a:rPr>
                        <a:t>. </a:t>
                      </a:r>
                      <a:endParaRPr lang="en-IN" sz="1800" dirty="0">
                        <a:latin typeface="Times New Roman" panose="02020603050405020304" pitchFamily="18" charset="0"/>
                        <a:cs typeface="Times New Roman" panose="02020603050405020304" pitchFamily="18" charset="0"/>
                      </a:endParaRPr>
                    </a:p>
                  </a:txBody>
                  <a:tcPr/>
                </a:tc>
                <a:tc>
                  <a:txBody>
                    <a:bodyPr/>
                    <a:lstStyle/>
                    <a:p>
                      <a:r>
                        <a:rPr lang="en-IN" sz="1800" dirty="0">
                          <a:latin typeface="Times New Roman" panose="02020603050405020304" pitchFamily="18" charset="0"/>
                          <a:cs typeface="Times New Roman" panose="02020603050405020304" pitchFamily="18" charset="0"/>
                        </a:rPr>
                        <a:t>The particular file requested by different user is accessed by  one user based on the priority of the request. </a:t>
                      </a: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0496452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8D22DAB-7094-45B8-85D5-D3661D95DC5B}" type="datetime1">
              <a:rPr lang="en-IN" smtClean="0"/>
              <a:t>08-04-2023</a:t>
            </a:fld>
            <a:endParaRPr lang="en-IN"/>
          </a:p>
        </p:txBody>
      </p:sp>
      <p:sp>
        <p:nvSpPr>
          <p:cNvPr id="5" name="Slide Number Placeholder 4"/>
          <p:cNvSpPr>
            <a:spLocks noGrp="1"/>
          </p:cNvSpPr>
          <p:nvPr>
            <p:ph type="sldNum" sz="quarter" idx="12"/>
          </p:nvPr>
        </p:nvSpPr>
        <p:spPr/>
        <p:txBody>
          <a:bodyPr/>
          <a:lstStyle/>
          <a:p>
            <a:fld id="{9D3FF152-60F5-4862-82F9-1190556AA56F}" type="slidenum">
              <a:rPr lang="en-IN" smtClean="0"/>
              <a:t>7</a:t>
            </a:fld>
            <a:endParaRPr lang="en-IN"/>
          </a:p>
        </p:txBody>
      </p:sp>
      <p:sp>
        <p:nvSpPr>
          <p:cNvPr id="6" name="Title 1">
            <a:extLst>
              <a:ext uri="{FF2B5EF4-FFF2-40B4-BE49-F238E27FC236}">
                <a16:creationId xmlns:a16="http://schemas.microsoft.com/office/drawing/2014/main" id="{7513A726-45BD-4B17-BF54-42F7352C7AE4}"/>
              </a:ext>
            </a:extLst>
          </p:cNvPr>
          <p:cNvSpPr>
            <a:spLocks noGrp="1"/>
          </p:cNvSpPr>
          <p:nvPr>
            <p:ph type="title"/>
          </p:nvPr>
        </p:nvSpPr>
        <p:spPr>
          <a:xfrm>
            <a:off x="628650" y="327419"/>
            <a:ext cx="7886700" cy="586981"/>
          </a:xfrm>
        </p:spPr>
        <p:txBody>
          <a:bodyPr>
            <a:noAutofit/>
          </a:bodyPr>
          <a:lstStyle/>
          <a:p>
            <a:pPr algn="ctr"/>
            <a:r>
              <a:rPr lang="en-US" sz="3600" b="1" dirty="0">
                <a:latin typeface="Times New Roman" panose="02020603050405020304" pitchFamily="18" charset="0"/>
                <a:ea typeface="Calibri" panose="020F0502020204030204" pitchFamily="34" charset="0"/>
                <a:cs typeface="Times New Roman" panose="02020603050405020304" pitchFamily="18" charset="0"/>
              </a:rPr>
              <a:t>Problem Statement</a:t>
            </a:r>
            <a:endParaRPr lang="en-IN" sz="36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AA45E964-D113-B8EA-0AE7-CBC8FF14911D}"/>
              </a:ext>
            </a:extLst>
          </p:cNvPr>
          <p:cNvSpPr txBox="1"/>
          <p:nvPr/>
        </p:nvSpPr>
        <p:spPr>
          <a:xfrm>
            <a:off x="505096" y="1426062"/>
            <a:ext cx="8133807" cy="4247317"/>
          </a:xfrm>
          <a:prstGeom prst="rect">
            <a:avLst/>
          </a:prstGeom>
          <a:noFill/>
        </p:spPr>
        <p:txBody>
          <a:bodyPr wrap="square">
            <a:spAutoFit/>
          </a:bodyPr>
          <a:lstStyle/>
          <a:p>
            <a:pPr indent="457200" algn="just">
              <a:lnSpc>
                <a:spcPct val="150000"/>
              </a:lnSpc>
              <a:spcAft>
                <a:spcPts val="800"/>
              </a:spcAft>
            </a:pPr>
            <a:r>
              <a:rPr lang="en-US" dirty="0">
                <a:latin typeface="Times New Roman" panose="02020603050405020304" pitchFamily="18" charset="0"/>
                <a:cs typeface="Times New Roman" panose="02020603050405020304" pitchFamily="18" charset="0"/>
              </a:rPr>
              <a:t> In this project, we examine how the data source is managed throughout the organization. The main objective of this project is to ensure the safety measures against the security breach. Technology developments have generated enormous amounts of data, including sensitive and personal information. </a:t>
            </a:r>
            <a:r>
              <a:rPr lang="en-IN" dirty="0">
                <a:latin typeface="Times New Roman" panose="02020603050405020304" pitchFamily="18" charset="0"/>
                <a:cs typeface="Times New Roman" panose="02020603050405020304" pitchFamily="18" charset="0"/>
              </a:rPr>
              <a:t>These days, there are many security issues, including difficulties with access control, scalability, virtualization, privacy, and massive data processing. One of the most popular technology for data security is </a:t>
            </a:r>
            <a:r>
              <a:rPr lang="en-IN" dirty="0" err="1">
                <a:latin typeface="Times New Roman" panose="02020603050405020304" pitchFamily="18" charset="0"/>
                <a:cs typeface="Times New Roman" panose="02020603050405020304" pitchFamily="18" charset="0"/>
              </a:rPr>
              <a:t>blockchain</a:t>
            </a:r>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The sensitive files are first converted to fixed-sized blocks of data that are then encrypted using modified AES and SHA-256, taking into account the instance of a company or organization. IP addresses are utilized in such a way that they are checked for each action.</a:t>
            </a:r>
            <a:endParaRPr lang="en-IN"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8680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285593"/>
            <a:ext cx="7886700" cy="530258"/>
          </a:xfrm>
        </p:spPr>
        <p:txBody>
          <a:bodyPr>
            <a:noAutofit/>
          </a:bodyPr>
          <a:lstStyle/>
          <a:p>
            <a:pPr algn="ctr"/>
            <a:r>
              <a:rPr lang="en-US" sz="3600" b="1" dirty="0">
                <a:latin typeface="Times New Roman" panose="02020603050405020304" pitchFamily="18" charset="0"/>
                <a:cs typeface="Times New Roman" panose="02020603050405020304" pitchFamily="18" charset="0"/>
              </a:rPr>
              <a:t>Proposed System</a:t>
            </a:r>
            <a:endParaRPr lang="en-IN" sz="36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84ED6F37-FDEB-14D6-7786-B755476111F7}"/>
              </a:ext>
            </a:extLst>
          </p:cNvPr>
          <p:cNvSpPr>
            <a:spLocks noGrp="1"/>
          </p:cNvSpPr>
          <p:nvPr>
            <p:ph type="dt" sz="half" idx="10"/>
          </p:nvPr>
        </p:nvSpPr>
        <p:spPr/>
        <p:txBody>
          <a:bodyPr/>
          <a:lstStyle/>
          <a:p>
            <a:r>
              <a:rPr lang="en-IN" dirty="0"/>
              <a:t>10-04-2023</a:t>
            </a:r>
          </a:p>
        </p:txBody>
      </p:sp>
      <p:sp>
        <p:nvSpPr>
          <p:cNvPr id="4" name="Slide Number Placeholder 3">
            <a:extLst>
              <a:ext uri="{FF2B5EF4-FFF2-40B4-BE49-F238E27FC236}">
                <a16:creationId xmlns:a16="http://schemas.microsoft.com/office/drawing/2014/main" id="{4DB30AD6-C0F0-3ECE-0069-7C5248013755}"/>
              </a:ext>
            </a:extLst>
          </p:cNvPr>
          <p:cNvSpPr>
            <a:spLocks noGrp="1"/>
          </p:cNvSpPr>
          <p:nvPr>
            <p:ph type="sldNum" sz="quarter" idx="12"/>
          </p:nvPr>
        </p:nvSpPr>
        <p:spPr/>
        <p:txBody>
          <a:bodyPr/>
          <a:lstStyle/>
          <a:p>
            <a:fld id="{9D3FF152-60F5-4862-82F9-1190556AA56F}" type="slidenum">
              <a:rPr lang="en-IN" smtClean="0"/>
              <a:t>8</a:t>
            </a:fld>
            <a:endParaRPr lang="en-IN"/>
          </a:p>
        </p:txBody>
      </p:sp>
      <p:sp>
        <p:nvSpPr>
          <p:cNvPr id="5" name="Rectangle 4"/>
          <p:cNvSpPr/>
          <p:nvPr/>
        </p:nvSpPr>
        <p:spPr>
          <a:xfrm>
            <a:off x="374468" y="1046944"/>
            <a:ext cx="8395063" cy="5078313"/>
          </a:xfrm>
          <a:prstGeom prst="rect">
            <a:avLst/>
          </a:prstGeom>
        </p:spPr>
        <p:txBody>
          <a:bodyPr wrap="square">
            <a:spAutoFit/>
          </a:bodyPr>
          <a:lstStyle/>
          <a:p>
            <a:pPr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Proposed System considers an organization into account where the input file or data which a project manager or any other employee in a particular organization needs to share with others in the organization is converted into fixed-sized blocks of data, which is similar to the concept used in </a:t>
            </a:r>
            <a:r>
              <a:rPr lang="en-US" dirty="0" err="1">
                <a:latin typeface="Times New Roman" panose="02020603050405020304" pitchFamily="18" charset="0"/>
                <a:cs typeface="Times New Roman" panose="02020603050405020304" pitchFamily="18" charset="0"/>
              </a:rPr>
              <a:t>blockchain</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Here the manager browses and adds different files for each section of employees with different access rights, so the employee with the respective access right (valid organization IP address) could request for the file</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approach not only ensures confidentiality and integrity of files, but also provides a scalable key management mechanism for file sharing among multiple users. </a:t>
            </a:r>
          </a:p>
          <a:p>
            <a:pPr algn="just">
              <a:lnSpc>
                <a:spcPct val="15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After checking the requests by authority person, if the user is valid, then the user can get the response through mail and if the user is not valid then their request will be rejected.</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330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A726-45BD-4B17-BF54-42F7352C7AE4}"/>
              </a:ext>
            </a:extLst>
          </p:cNvPr>
          <p:cNvSpPr>
            <a:spLocks noGrp="1"/>
          </p:cNvSpPr>
          <p:nvPr>
            <p:ph type="title"/>
          </p:nvPr>
        </p:nvSpPr>
        <p:spPr>
          <a:xfrm>
            <a:off x="628650" y="165991"/>
            <a:ext cx="7886700" cy="530258"/>
          </a:xfrm>
        </p:spPr>
        <p:txBody>
          <a:bodyPr>
            <a:noAutofit/>
          </a:bodyPr>
          <a:lstStyle/>
          <a:p>
            <a:pPr algn="ctr"/>
            <a:r>
              <a:rPr lang="en-US" sz="3600" b="1" dirty="0">
                <a:latin typeface="Times New Roman" panose="02020603050405020304" pitchFamily="18" charset="0"/>
                <a:cs typeface="Times New Roman" panose="02020603050405020304" pitchFamily="18" charset="0"/>
              </a:rPr>
              <a:t>Software / Hardware used</a:t>
            </a:r>
            <a:endParaRPr lang="en-IN" sz="3600"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76E8B922-F211-8D88-DCF1-70B86E5B87CE}"/>
              </a:ext>
            </a:extLst>
          </p:cNvPr>
          <p:cNvSpPr>
            <a:spLocks noGrp="1"/>
          </p:cNvSpPr>
          <p:nvPr>
            <p:ph type="dt" sz="half" idx="10"/>
          </p:nvPr>
        </p:nvSpPr>
        <p:spPr/>
        <p:txBody>
          <a:bodyPr/>
          <a:lstStyle/>
          <a:p>
            <a:r>
              <a:rPr lang="en-IN" dirty="0"/>
              <a:t>10-04-2023</a:t>
            </a:r>
          </a:p>
        </p:txBody>
      </p:sp>
      <p:sp>
        <p:nvSpPr>
          <p:cNvPr id="4" name="Slide Number Placeholder 3">
            <a:extLst>
              <a:ext uri="{FF2B5EF4-FFF2-40B4-BE49-F238E27FC236}">
                <a16:creationId xmlns:a16="http://schemas.microsoft.com/office/drawing/2014/main" id="{2894247B-9CF2-A38D-3B41-D90F4E4CF4C0}"/>
              </a:ext>
            </a:extLst>
          </p:cNvPr>
          <p:cNvSpPr>
            <a:spLocks noGrp="1"/>
          </p:cNvSpPr>
          <p:nvPr>
            <p:ph type="sldNum" sz="quarter" idx="12"/>
          </p:nvPr>
        </p:nvSpPr>
        <p:spPr/>
        <p:txBody>
          <a:bodyPr/>
          <a:lstStyle/>
          <a:p>
            <a:fld id="{9D3FF152-60F5-4862-82F9-1190556AA56F}" type="slidenum">
              <a:rPr lang="en-IN" smtClean="0"/>
              <a:t>9</a:t>
            </a:fld>
            <a:endParaRPr lang="en-IN"/>
          </a:p>
        </p:txBody>
      </p:sp>
      <p:sp>
        <p:nvSpPr>
          <p:cNvPr id="5" name="Rectangle 4"/>
          <p:cNvSpPr/>
          <p:nvPr/>
        </p:nvSpPr>
        <p:spPr>
          <a:xfrm>
            <a:off x="901700" y="897182"/>
            <a:ext cx="7543800" cy="5124480"/>
          </a:xfrm>
          <a:prstGeom prst="rect">
            <a:avLst/>
          </a:prstGeom>
        </p:spPr>
        <p:txBody>
          <a:bodyPr wrap="square">
            <a:spAutoFit/>
          </a:bodyPr>
          <a:lstStyle/>
          <a:p>
            <a:pPr>
              <a:lnSpc>
                <a:spcPct val="150000"/>
              </a:lnSpc>
            </a:pPr>
            <a:r>
              <a:rPr lang="en-IN" sz="2000" b="1" dirty="0">
                <a:latin typeface="Times New Roman" pitchFamily="18" charset="0"/>
                <a:cs typeface="Times New Roman" pitchFamily="18" charset="0"/>
              </a:rPr>
              <a:t>Software Requirements:</a:t>
            </a:r>
            <a:endParaRPr lang="en-AU" sz="2000" b="1" dirty="0">
              <a:latin typeface="Times New Roman" pitchFamily="18" charset="0"/>
              <a:cs typeface="Times New Roman" pitchFamily="18" charset="0"/>
            </a:endParaRPr>
          </a:p>
          <a:p>
            <a:pPr>
              <a:lnSpc>
                <a:spcPct val="150000"/>
              </a:lnSpc>
            </a:pPr>
            <a:r>
              <a:rPr lang="en-IN" sz="2000" dirty="0">
                <a:latin typeface="Times New Roman" pitchFamily="18" charset="0"/>
                <a:cs typeface="Times New Roman" pitchFamily="18" charset="0"/>
              </a:rPr>
              <a:t>Operating System        	: Windows 10</a:t>
            </a:r>
          </a:p>
          <a:p>
            <a:pPr>
              <a:lnSpc>
                <a:spcPct val="150000"/>
              </a:lnSpc>
            </a:pPr>
            <a:r>
              <a:rPr lang="en-IN" sz="2000" dirty="0">
                <a:latin typeface="Times New Roman" pitchFamily="18" charset="0"/>
                <a:cs typeface="Times New Roman" pitchFamily="18" charset="0"/>
              </a:rPr>
              <a:t>Programming Language   : Java</a:t>
            </a:r>
          </a:p>
          <a:p>
            <a:pPr>
              <a:lnSpc>
                <a:spcPct val="150000"/>
              </a:lnSpc>
            </a:pPr>
            <a:r>
              <a:rPr lang="en-IN" sz="2000" dirty="0">
                <a:latin typeface="Times New Roman" pitchFamily="18" charset="0"/>
                <a:cs typeface="Times New Roman" pitchFamily="18" charset="0"/>
              </a:rPr>
              <a:t>Ide                                     : Eclipse</a:t>
            </a:r>
          </a:p>
          <a:p>
            <a:pPr>
              <a:lnSpc>
                <a:spcPct val="150000"/>
              </a:lnSpc>
            </a:pPr>
            <a:r>
              <a:rPr lang="en-IN" sz="2000" kern="100" dirty="0">
                <a:latin typeface="Times New Roman" panose="02020603050405020304" pitchFamily="18" charset="0"/>
                <a:cs typeface="Times New Roman" panose="02020603050405020304" pitchFamily="18" charset="0"/>
              </a:rPr>
              <a:t>Front End                          : HTML, CSS, JSP</a:t>
            </a:r>
            <a:endParaRPr lang="en-IN" sz="2000" kern="100"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50000"/>
              </a:lnSpc>
            </a:pPr>
            <a:r>
              <a:rPr lang="en-IN" sz="2000" kern="100" dirty="0">
                <a:latin typeface="Times New Roman" panose="02020603050405020304" pitchFamily="18" charset="0"/>
                <a:cs typeface="Times New Roman" panose="02020603050405020304" pitchFamily="18" charset="0"/>
              </a:rPr>
              <a:t>Back End                          : My SQL 5.5</a:t>
            </a:r>
          </a:p>
          <a:p>
            <a:pPr>
              <a:lnSpc>
                <a:spcPct val="150000"/>
              </a:lnSpc>
            </a:pPr>
            <a:endParaRPr lang="en-AU" sz="2000" dirty="0">
              <a:latin typeface="Times New Roman" pitchFamily="18" charset="0"/>
              <a:cs typeface="Times New Roman" pitchFamily="18" charset="0"/>
            </a:endParaRPr>
          </a:p>
          <a:p>
            <a:pPr>
              <a:lnSpc>
                <a:spcPct val="150000"/>
              </a:lnSpc>
            </a:pPr>
            <a:r>
              <a:rPr lang="en-IN" sz="2000" b="1" dirty="0">
                <a:latin typeface="Times New Roman" pitchFamily="18" charset="0"/>
                <a:cs typeface="Times New Roman" pitchFamily="18" charset="0"/>
              </a:rPr>
              <a:t>Hardware requirements:</a:t>
            </a:r>
            <a:endParaRPr lang="en-AU" sz="2000" b="1" dirty="0">
              <a:latin typeface="Times New Roman" pitchFamily="18" charset="0"/>
              <a:cs typeface="Times New Roman" pitchFamily="18" charset="0"/>
            </a:endParaRPr>
          </a:p>
          <a:p>
            <a:pPr>
              <a:lnSpc>
                <a:spcPct val="150000"/>
              </a:lnSpc>
            </a:pPr>
            <a:r>
              <a:rPr lang="en-IN" sz="2000" dirty="0">
                <a:latin typeface="Times New Roman" pitchFamily="18" charset="0"/>
                <a:cs typeface="Times New Roman" pitchFamily="18" charset="0"/>
              </a:rPr>
              <a:t>Processor   		</a:t>
            </a:r>
            <a:r>
              <a:rPr lang="en-IN" sz="2000" dirty="0" smtClean="0">
                <a:latin typeface="Times New Roman" pitchFamily="18" charset="0"/>
                <a:cs typeface="Times New Roman" pitchFamily="18" charset="0"/>
              </a:rPr>
              <a:t>      : </a:t>
            </a:r>
            <a:r>
              <a:rPr lang="en-IN" sz="2000" dirty="0">
                <a:latin typeface="Times New Roman" pitchFamily="18" charset="0"/>
                <a:cs typeface="Times New Roman" pitchFamily="18" charset="0"/>
              </a:rPr>
              <a:t>Core i5 Processor</a:t>
            </a:r>
            <a:endParaRPr lang="en-AU" sz="2000" dirty="0">
              <a:latin typeface="Times New Roman" pitchFamily="18" charset="0"/>
              <a:cs typeface="Times New Roman" pitchFamily="18" charset="0"/>
            </a:endParaRPr>
          </a:p>
          <a:p>
            <a:pPr>
              <a:lnSpc>
                <a:spcPct val="150000"/>
              </a:lnSpc>
            </a:pPr>
            <a:r>
              <a:rPr lang="en-IN" sz="2000" dirty="0">
                <a:latin typeface="Times New Roman" pitchFamily="18" charset="0"/>
                <a:cs typeface="Times New Roman" pitchFamily="18" charset="0"/>
              </a:rPr>
              <a:t>Hard disk   		</a:t>
            </a:r>
            <a:r>
              <a:rPr lang="en-IN" sz="2000" dirty="0" smtClean="0">
                <a:latin typeface="Times New Roman" pitchFamily="18" charset="0"/>
                <a:cs typeface="Times New Roman" pitchFamily="18" charset="0"/>
              </a:rPr>
              <a:t>      : </a:t>
            </a:r>
            <a:r>
              <a:rPr lang="en-IN" sz="2000" dirty="0">
                <a:latin typeface="Times New Roman" pitchFamily="18" charset="0"/>
                <a:cs typeface="Times New Roman" pitchFamily="18" charset="0"/>
              </a:rPr>
              <a:t>250 GB</a:t>
            </a:r>
            <a:endParaRPr lang="en-AU" sz="2000" dirty="0">
              <a:latin typeface="Times New Roman" pitchFamily="18" charset="0"/>
              <a:cs typeface="Times New Roman" pitchFamily="18" charset="0"/>
            </a:endParaRPr>
          </a:p>
          <a:p>
            <a:pPr>
              <a:lnSpc>
                <a:spcPct val="150000"/>
              </a:lnSpc>
            </a:pPr>
            <a:r>
              <a:rPr lang="en-IN" sz="2000" dirty="0">
                <a:latin typeface="Times New Roman" pitchFamily="18" charset="0"/>
                <a:cs typeface="Times New Roman" pitchFamily="18" charset="0"/>
              </a:rPr>
              <a:t>RAM        		      : 4 GB</a:t>
            </a:r>
          </a:p>
        </p:txBody>
      </p:sp>
    </p:spTree>
    <p:extLst>
      <p:ext uri="{BB962C8B-B14F-4D97-AF65-F5344CB8AC3E}">
        <p14:creationId xmlns:p14="http://schemas.microsoft.com/office/powerpoint/2010/main" val="20702654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522</TotalTime>
  <Words>2179</Words>
  <Application>Microsoft Office PowerPoint</Application>
  <PresentationFormat>On-screen Show (4:3)</PresentationFormat>
  <Paragraphs>377</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Calibri Light</vt:lpstr>
      <vt:lpstr>Times New Roman</vt:lpstr>
      <vt:lpstr>Wingdings</vt:lpstr>
      <vt:lpstr>Office Theme</vt:lpstr>
      <vt:lpstr>PowerPoint Presentation</vt:lpstr>
      <vt:lpstr>Abstract</vt:lpstr>
      <vt:lpstr>PowerPoint Presentation</vt:lpstr>
      <vt:lpstr>Literature Survey</vt:lpstr>
      <vt:lpstr>Literature Survey</vt:lpstr>
      <vt:lpstr>Literature Survey</vt:lpstr>
      <vt:lpstr>Problem Statement</vt:lpstr>
      <vt:lpstr>Proposed System</vt:lpstr>
      <vt:lpstr>Software / Hardware used</vt:lpstr>
      <vt:lpstr>Methodology used</vt:lpstr>
      <vt:lpstr>System Architecture</vt:lpstr>
      <vt:lpstr>System Design – ER Diagram</vt:lpstr>
      <vt:lpstr>System Design – Use Case Diagram</vt:lpstr>
      <vt:lpstr>System Design – Class Diagram</vt:lpstr>
      <vt:lpstr>System Design – Sequence diagram</vt:lpstr>
      <vt:lpstr>System Design – DF Diagram</vt:lpstr>
      <vt:lpstr>System Design – DF Diagram</vt:lpstr>
      <vt:lpstr>System Design – DF Diagram</vt:lpstr>
      <vt:lpstr>System Design – Activity diagram</vt:lpstr>
      <vt:lpstr>Module Description</vt:lpstr>
      <vt:lpstr>Module Description</vt:lpstr>
      <vt:lpstr>Module Description</vt:lpstr>
      <vt:lpstr>Module Description</vt:lpstr>
      <vt:lpstr>PowerPoint Presentation</vt:lpstr>
      <vt:lpstr>PowerPoint Presentation</vt:lpstr>
      <vt:lpstr>PowerPoint Presentation</vt:lpstr>
      <vt:lpstr>Screen Shots</vt:lpstr>
      <vt:lpstr>Screen Shots</vt:lpstr>
      <vt:lpstr>Screen Shots</vt:lpstr>
      <vt:lpstr>Screen Shots</vt:lpstr>
      <vt:lpstr>Screen Shots</vt:lpstr>
      <vt:lpstr>Conclusion / Feature Enhancement</vt:lpstr>
      <vt:lpstr>Reference Paper/ URL</vt:lpstr>
      <vt:lpstr>Reference Paper/ URL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A18</dc:creator>
  <cp:lastModifiedBy>GOD</cp:lastModifiedBy>
  <cp:revision>93</cp:revision>
  <dcterms:created xsi:type="dcterms:W3CDTF">2020-12-27T14:21:20Z</dcterms:created>
  <dcterms:modified xsi:type="dcterms:W3CDTF">2023-04-08T08:14:24Z</dcterms:modified>
</cp:coreProperties>
</file>

<file path=docProps/thumbnail.jpeg>
</file>